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  <p:sldMasterId id="2147483985" r:id="rId2"/>
    <p:sldMasterId id="2147483992" r:id="rId3"/>
  </p:sldMasterIdLst>
  <p:notesMasterIdLst>
    <p:notesMasterId r:id="rId41"/>
  </p:notesMasterIdLst>
  <p:handoutMasterIdLst>
    <p:handoutMasterId r:id="rId42"/>
  </p:handoutMasterIdLst>
  <p:sldIdLst>
    <p:sldId id="260" r:id="rId4"/>
    <p:sldId id="276" r:id="rId5"/>
    <p:sldId id="277" r:id="rId6"/>
    <p:sldId id="305" r:id="rId7"/>
    <p:sldId id="306" r:id="rId8"/>
    <p:sldId id="307" r:id="rId9"/>
    <p:sldId id="308" r:id="rId10"/>
    <p:sldId id="310" r:id="rId11"/>
    <p:sldId id="278" r:id="rId12"/>
    <p:sldId id="294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11" r:id="rId38"/>
    <p:sldId id="312" r:id="rId39"/>
    <p:sldId id="275" r:id="rId40"/>
  </p:sldIdLst>
  <p:sldSz cx="9144000" cy="6858000" type="screen4x3"/>
  <p:notesSz cx="9928225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A95CDC7-13A5-4F7E-A6A0-38E97DFBBEAF}">
          <p14:sldIdLst>
            <p14:sldId id="260"/>
            <p14:sldId id="276"/>
            <p14:sldId id="277"/>
            <p14:sldId id="305"/>
            <p14:sldId id="306"/>
            <p14:sldId id="307"/>
            <p14:sldId id="308"/>
            <p14:sldId id="310"/>
            <p14:sldId id="278"/>
            <p14:sldId id="294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11"/>
            <p14:sldId id="312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7F7F7"/>
    <a:srgbClr val="F3F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80" autoAdjust="0"/>
    <p:restoredTop sz="90509" autoAdjust="0"/>
  </p:normalViewPr>
  <p:slideViewPr>
    <p:cSldViewPr>
      <p:cViewPr varScale="1">
        <p:scale>
          <a:sx n="104" d="100"/>
          <a:sy n="104" d="100"/>
        </p:scale>
        <p:origin x="201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302389" cy="340103"/>
          </a:xfrm>
          <a:prstGeom prst="rect">
            <a:avLst/>
          </a:prstGeom>
        </p:spPr>
        <p:txBody>
          <a:bodyPr vert="horz" lIns="92053" tIns="46026" rIns="92053" bIns="4602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484" y="2"/>
            <a:ext cx="4302389" cy="340103"/>
          </a:xfrm>
          <a:prstGeom prst="rect">
            <a:avLst/>
          </a:prstGeom>
        </p:spPr>
        <p:txBody>
          <a:bodyPr vert="horz" lIns="92053" tIns="46026" rIns="92053" bIns="46026" rtlCol="0"/>
          <a:lstStyle>
            <a:lvl1pPr algn="r">
              <a:defRPr sz="1200"/>
            </a:lvl1pPr>
          </a:lstStyle>
          <a:p>
            <a:fld id="{72233055-23F2-4087-B592-D7788AE38BBC}" type="datetimeFigureOut">
              <a:rPr lang="ko-KR" altLang="en-US" smtClean="0"/>
              <a:t>2022-09-13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6456481"/>
            <a:ext cx="4302389" cy="340103"/>
          </a:xfrm>
          <a:prstGeom prst="rect">
            <a:avLst/>
          </a:prstGeom>
        </p:spPr>
        <p:txBody>
          <a:bodyPr vert="horz" lIns="92053" tIns="46026" rIns="92053" bIns="4602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484" y="6456481"/>
            <a:ext cx="4302389" cy="340103"/>
          </a:xfrm>
          <a:prstGeom prst="rect">
            <a:avLst/>
          </a:prstGeom>
        </p:spPr>
        <p:txBody>
          <a:bodyPr vert="horz" lIns="92053" tIns="46026" rIns="92053" bIns="46026" rtlCol="0" anchor="b"/>
          <a:lstStyle>
            <a:lvl1pPr algn="r">
              <a:defRPr sz="1200"/>
            </a:lvl1pPr>
          </a:lstStyle>
          <a:p>
            <a:fld id="{42892113-885A-4A51-8945-5C831AEFB6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252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231" cy="339884"/>
          </a:xfrm>
          <a:prstGeom prst="rect">
            <a:avLst/>
          </a:prstGeom>
        </p:spPr>
        <p:txBody>
          <a:bodyPr vert="horz" lIns="92044" tIns="46022" rIns="92044" bIns="46022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698" y="1"/>
            <a:ext cx="4302231" cy="339884"/>
          </a:xfrm>
          <a:prstGeom prst="rect">
            <a:avLst/>
          </a:prstGeom>
        </p:spPr>
        <p:txBody>
          <a:bodyPr vert="horz" lIns="92044" tIns="46022" rIns="92044" bIns="46022" rtlCol="0"/>
          <a:lstStyle>
            <a:lvl1pPr algn="r">
              <a:defRPr sz="1200"/>
            </a:lvl1pPr>
          </a:lstStyle>
          <a:p>
            <a:fld id="{CDA3972B-9E53-4855-AF72-8B47D9422F26}" type="datetimeFigureOut">
              <a:rPr lang="ko-KR" altLang="en-US" smtClean="0"/>
              <a:pPr/>
              <a:t>2022-09-13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044" tIns="46022" rIns="92044" bIns="46022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823" y="3228898"/>
            <a:ext cx="7942580" cy="3058954"/>
          </a:xfrm>
          <a:prstGeom prst="rect">
            <a:avLst/>
          </a:prstGeom>
        </p:spPr>
        <p:txBody>
          <a:bodyPr vert="horz" lIns="92044" tIns="46022" rIns="92044" bIns="46022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2231" cy="339884"/>
          </a:xfrm>
          <a:prstGeom prst="rect">
            <a:avLst/>
          </a:prstGeom>
        </p:spPr>
        <p:txBody>
          <a:bodyPr vert="horz" lIns="92044" tIns="46022" rIns="92044" bIns="46022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698" y="6456612"/>
            <a:ext cx="4302231" cy="339884"/>
          </a:xfrm>
          <a:prstGeom prst="rect">
            <a:avLst/>
          </a:prstGeom>
        </p:spPr>
        <p:txBody>
          <a:bodyPr vert="horz" lIns="92044" tIns="46022" rIns="92044" bIns="46022" rtlCol="0" anchor="b"/>
          <a:lstStyle>
            <a:lvl1pPr algn="r">
              <a:defRPr sz="1200"/>
            </a:lvl1pPr>
          </a:lstStyle>
          <a:p>
            <a:fld id="{AEC1E829-0D75-4800-B82C-1E06C96071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436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2CE4CBF-370D-42EE-97F2-685184ED6B1E}" type="datetime1">
              <a:rPr lang="ko-KR" altLang="en-US" smtClean="0"/>
              <a:t>2022-09-13</a:t>
            </a:fld>
            <a:endParaRPr lang="ko-KR" altLang="en-US" dirty="0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F8CE6-F50C-4857-A69C-F1EE33789D5E}" type="datetime1">
              <a:rPr lang="ko-KR" altLang="en-US" smtClean="0"/>
              <a:t>2022-09-13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2B2A-20B0-48DF-A197-CD75A2B68298}" type="datetime1">
              <a:rPr lang="ko-KR" altLang="en-US" smtClean="0"/>
              <a:t>2022-09-13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977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82575"/>
            <a:ext cx="2160587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2981325"/>
            <a:ext cx="70104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0" y="4854575"/>
            <a:ext cx="9144000" cy="2003425"/>
          </a:xfrm>
          <a:prstGeom prst="rect">
            <a:avLst/>
          </a:prstGeom>
          <a:solidFill>
            <a:srgbClr val="E4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" name="그림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365125"/>
            <a:ext cx="11588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16360" y="5265122"/>
            <a:ext cx="8229600" cy="1332230"/>
          </a:xfrm>
          <a:ln>
            <a:noFill/>
          </a:ln>
        </p:spPr>
        <p:txBody>
          <a:bodyPr/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150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20738" y="4100513"/>
            <a:ext cx="742315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ko-KR" sz="1600" b="1" dirty="0">
                <a:solidFill>
                  <a:prstClr val="black"/>
                </a:solidFill>
              </a:rPr>
              <a:t>[</a:t>
            </a:r>
            <a:r>
              <a:rPr lang="ko-KR" altLang="en-US" sz="1600" b="1" dirty="0">
                <a:solidFill>
                  <a:prstClr val="black"/>
                </a:solidFill>
              </a:rPr>
              <a:t>강의교안 이용 안내</a:t>
            </a:r>
            <a:r>
              <a:rPr lang="en-US" altLang="ko-KR" sz="1600" b="1" dirty="0">
                <a:solidFill>
                  <a:prstClr val="black"/>
                </a:solidFill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본 강의교안의 저작권은 </a:t>
            </a:r>
            <a:r>
              <a:rPr lang="ko-KR" altLang="en-US" sz="1200" dirty="0" err="1">
                <a:solidFill>
                  <a:prstClr val="black"/>
                </a:solidFill>
              </a:rPr>
              <a:t>한빛아카데미</a:t>
            </a:r>
            <a:r>
              <a:rPr lang="ko-KR" altLang="en-US" sz="1200" dirty="0">
                <a:solidFill>
                  <a:prstClr val="black"/>
                </a:solidFill>
              </a:rPr>
              <a:t>㈜에 있습니다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  <a:r>
              <a:rPr lang="ko-KR" altLang="en-US" sz="1200" dirty="0">
                <a:solidFill>
                  <a:srgbClr val="222222"/>
                </a:solidFill>
              </a:rPr>
              <a:t> </a:t>
            </a:r>
            <a:endParaRPr lang="en-US" altLang="ko-KR" sz="1200" dirty="0">
              <a:solidFill>
                <a:srgbClr val="222222"/>
              </a:solidFill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200" u="sng" dirty="0">
                <a:solidFill>
                  <a:srgbClr val="222222"/>
                </a:solidFill>
              </a:rPr>
              <a:t>이 자료를 무단으로 전제하거나 배포할 경우 저작권법 </a:t>
            </a:r>
            <a:r>
              <a:rPr lang="en-US" altLang="ko-KR" sz="1200" u="sng" dirty="0">
                <a:solidFill>
                  <a:srgbClr val="222222"/>
                </a:solidFill>
              </a:rPr>
              <a:t>136</a:t>
            </a:r>
            <a:r>
              <a:rPr lang="ko-KR" altLang="en-US" sz="1200" u="sng" dirty="0">
                <a:solidFill>
                  <a:srgbClr val="222222"/>
                </a:solidFill>
              </a:rPr>
              <a:t>조에 의거하여 처벌을 받을 수 있습니다</a:t>
            </a:r>
            <a:r>
              <a:rPr lang="en-US" altLang="ko-KR" sz="1200" u="sng" dirty="0">
                <a:solidFill>
                  <a:srgbClr val="222222"/>
                </a:solidFill>
              </a:rPr>
              <a:t>.</a:t>
            </a:r>
          </a:p>
        </p:txBody>
      </p:sp>
      <p:sp>
        <p:nvSpPr>
          <p:cNvPr id="3" name="모서리가 둥근 직사각형 5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2205038"/>
            <a:ext cx="7199313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730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9"/>
          <p:cNvSpPr txBox="1"/>
          <p:nvPr userDrawn="1"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4400" spc="-150" dirty="0">
                <a:ln>
                  <a:solidFill>
                    <a:srgbClr val="92278F">
                      <a:alpha val="0"/>
                    </a:srgbClr>
                  </a:solidFill>
                </a:ln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7062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9"/>
          <p:cNvSpPr txBox="1"/>
          <p:nvPr userDrawn="1"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4400" spc="-150" dirty="0">
                <a:ln>
                  <a:solidFill>
                    <a:srgbClr val="92278F">
                      <a:alpha val="0"/>
                    </a:srgbClr>
                  </a:solidFill>
                </a:ln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023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 userDrawn="1"/>
        </p:nvCxnSpPr>
        <p:spPr>
          <a:xfrm>
            <a:off x="0" y="831850"/>
            <a:ext cx="9144000" cy="0"/>
          </a:xfrm>
          <a:prstGeom prst="line">
            <a:avLst/>
          </a:prstGeom>
          <a:ln w="76200">
            <a:solidFill>
              <a:srgbClr val="E4B90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970" y="1010777"/>
            <a:ext cx="8641655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슬라이드 번호 개체 틀 9"/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Page </a:t>
            </a:r>
            <a:fld id="{E22B11DA-30A5-41C8-B026-AE08B076211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143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3"/>
          <p:cNvSpPr txBox="1">
            <a:spLocks/>
          </p:cNvSpPr>
          <p:nvPr userDrawn="1"/>
        </p:nvSpPr>
        <p:spPr bwMode="auto">
          <a:xfrm>
            <a:off x="323850" y="5500688"/>
            <a:ext cx="29464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kumimoji="1" lang="ko-KR" altLang="en-US" sz="2000" b="1" dirty="0">
                <a:solidFill>
                  <a:prstClr val="black"/>
                </a:solidFill>
              </a:rPr>
              <a:t>감사합니다</a:t>
            </a:r>
            <a:r>
              <a:rPr kumimoji="1" lang="en-US" altLang="ko-KR" sz="2000" b="1" dirty="0">
                <a:solidFill>
                  <a:prstClr val="black"/>
                </a:solidFill>
              </a:rPr>
              <a:t>.</a:t>
            </a:r>
            <a:endParaRPr kumimoji="1" lang="ko-KR" altLang="en-US" sz="2000" b="1" dirty="0">
              <a:solidFill>
                <a:prstClr val="black"/>
              </a:solidFill>
            </a:endParaRPr>
          </a:p>
        </p:txBody>
      </p:sp>
      <p:sp>
        <p:nvSpPr>
          <p:cNvPr id="3" name="직사각형 10"/>
          <p:cNvSpPr/>
          <p:nvPr userDrawn="1"/>
        </p:nvSpPr>
        <p:spPr>
          <a:xfrm>
            <a:off x="15875" y="6092825"/>
            <a:ext cx="9107488" cy="69850"/>
          </a:xfrm>
          <a:prstGeom prst="rect">
            <a:avLst/>
          </a:prstGeom>
          <a:solidFill>
            <a:srgbClr val="E4B902"/>
          </a:solidFill>
          <a:ln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latinLnBrk="0" hangingPunct="0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1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360363"/>
            <a:ext cx="790575" cy="13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82575"/>
            <a:ext cx="2160587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3708400"/>
            <a:ext cx="7008812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93950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wordpress PPT template tit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68400"/>
            <a:ext cx="7772400" cy="1470025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24175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4FC3547-FFE7-4F09-AAE4-BF1057E9955C}" type="slidenum">
              <a:rPr lang="en-US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794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2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>
        <p:tmplLst>
          <p:tmpl>
            <p:tnLst>
              <p:par>
                <p:cTn presetID="53" presetClass="entr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9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9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4DB9-D0E1-4306-ADE3-031B9632D229}" type="datetime1">
              <a:rPr lang="ko-KR" altLang="en-US" smtClean="0"/>
              <a:t>2022-09-13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C408B0-B2D4-4AA6-B73C-30D0DDF8F8C6}" type="slidenum">
              <a:rPr lang="en-US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06985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6FE21-332A-43AB-99DE-92F6B4B373AB}" type="slidenum">
              <a:rPr lang="en-US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8341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550123-92D8-48DD-9FB9-F620E60472E0}" type="slidenum">
              <a:rPr lang="en-US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E8810F-2CD2-437B-AE87-63CA3948EDF2}" type="slidenum">
              <a:rPr lang="en-US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74196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429872-50D4-4814-AB40-83E8F887C54E}" type="slidenum">
              <a:rPr lang="en-US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1025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62F44B-53CF-49F5-8682-31DBDF423055}" type="slidenum">
              <a:rPr lang="en-US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24049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C4C3A6-A796-4B85-A55A-E9544E622B82}" type="slidenum">
              <a:rPr lang="en-US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33838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8A34EC-0905-4594-84AB-8B0688DAC330}" type="slidenum">
              <a:rPr lang="en-US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9064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D7DB91-D15D-4336-BDEA-1855D05F478C}" type="slidenum">
              <a:rPr lang="en-US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12464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73038"/>
            <a:ext cx="2057400" cy="5953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3038"/>
            <a:ext cx="6019800" cy="5953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1F9FC3-54FC-4460-A137-812023E6B068}" type="slidenum">
              <a:rPr lang="en-US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6145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38C7-DC03-4B81-AAC5-A6BCB6392AD8}" type="datetime1">
              <a:rPr lang="ko-KR" altLang="en-US" smtClean="0"/>
              <a:t>2022-09-13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3E82-E6BA-483E-9B47-1D214982DCB4}" type="datetime1">
              <a:rPr lang="ko-KR" altLang="en-US" smtClean="0"/>
              <a:t>2022-09-13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D6B5-7D8B-4EFF-8347-588B6827E4C3}" type="datetime1">
              <a:rPr lang="ko-KR" altLang="en-US" smtClean="0"/>
              <a:t>2022-09-13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208-ECC0-4BBA-B975-24D1AE5D928A}" type="datetime1">
              <a:rPr lang="ko-KR" altLang="en-US" smtClean="0"/>
              <a:t>2022-09-13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840BD-825D-40B2-9F29-04CD3188036F}" type="datetime1">
              <a:rPr lang="ko-KR" altLang="en-US" smtClean="0"/>
              <a:t>2022-09-13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40A6D4EB-AC5F-4E45-A88F-1AADDDD20A21}" type="datetime1">
              <a:rPr lang="ko-KR" altLang="en-US" smtClean="0"/>
              <a:t>2022-09-13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dirty="0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99099DE-19EF-4614-878C-0844B5427617}" type="datetime1">
              <a:rPr lang="ko-KR" altLang="en-US" smtClean="0"/>
              <a:t>2022-09-13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83398D91-78AE-4658-8225-9B4F21ED3EEE}" type="datetime1">
              <a:rPr lang="ko-KR" altLang="en-US" smtClean="0"/>
              <a:t>2022-09-13</a:t>
            </a:fld>
            <a:endParaRPr lang="ko-KR" altLang="en-US" dirty="0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</p:sldLayoutIdLst>
  <p:hf hdr="0" ftr="0"/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CFE3DF8-1771-4637-87D0-05613D160D52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8951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wordpress PPT template slid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173038"/>
            <a:ext cx="7138988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8125" y="6245225"/>
            <a:ext cx="134143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052FC61E-3008-45F3-8B4D-A4F6C116986F}" type="slidenum">
              <a:rPr lang="en-US">
                <a:solidFill>
                  <a:srgbClr val="464646"/>
                </a:solidFill>
              </a:rPr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68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2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2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2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2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02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  <p:bldP spid="10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0.png"/><Relationship Id="rId7" Type="http://schemas.openxmlformats.org/officeDocument/2006/relationships/image" Target="../media/image4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png"/><Relationship Id="rId5" Type="http://schemas.openxmlformats.org/officeDocument/2006/relationships/hyperlink" Target="http://en.wikipedia.org/wiki/Nutch" TargetMode="Externa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0.png"/><Relationship Id="rId7" Type="http://schemas.openxmlformats.org/officeDocument/2006/relationships/image" Target="../media/image4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08520" y="980728"/>
            <a:ext cx="9361040" cy="3351752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0" dirty="0" smtClean="0"/>
              <a:t>데이터 </a:t>
            </a:r>
            <a:r>
              <a:rPr lang="ko-KR" altLang="en-US" sz="3200" b="0" dirty="0"/>
              <a:t>과학 기반의 </a:t>
            </a:r>
            <a:r>
              <a:rPr lang="ko-KR" altLang="en-US" sz="3200" b="0" dirty="0" err="1"/>
              <a:t>빅데이터</a:t>
            </a:r>
            <a:r>
              <a:rPr lang="ko-KR" altLang="en-US" sz="3200" b="0" dirty="0"/>
              <a:t> 분석</a:t>
            </a:r>
            <a:r>
              <a:rPr lang="en-US" altLang="ko-KR" sz="3200" b="0" dirty="0" smtClean="0"/>
              <a:t/>
            </a:r>
            <a:br>
              <a:rPr lang="en-US" altLang="ko-KR" sz="3200" b="0" dirty="0" smtClean="0"/>
            </a:br>
            <a:r>
              <a:rPr lang="en-US" altLang="ko-KR" sz="3200" b="0" dirty="0"/>
              <a:t/>
            </a:r>
            <a:br>
              <a:rPr lang="en-US" altLang="ko-KR" sz="3200" b="0" dirty="0"/>
            </a:br>
            <a:r>
              <a:rPr lang="en-US" altLang="ko-KR" sz="3200" b="0" dirty="0" smtClean="0"/>
              <a:t/>
            </a:r>
            <a:br>
              <a:rPr lang="en-US" altLang="ko-KR" sz="3200" b="0" dirty="0" smtClean="0"/>
            </a:br>
            <a:r>
              <a:rPr lang="en-US" altLang="ko-KR" sz="1050" b="0" dirty="0" smtClean="0"/>
              <a:t/>
            </a:r>
            <a:br>
              <a:rPr lang="en-US" altLang="ko-KR" sz="1050" b="0" dirty="0" smtClean="0"/>
            </a:br>
            <a:r>
              <a:rPr lang="en-US" altLang="ko-KR" sz="1050" b="0" dirty="0" smtClean="0"/>
              <a:t/>
            </a:r>
            <a:br>
              <a:rPr lang="en-US" altLang="ko-KR" sz="1050" b="0" dirty="0" smtClean="0"/>
            </a:br>
            <a:endParaRPr lang="ko-KR" altLang="en-US" sz="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4CBF-370D-42EE-97F2-685184ED6B1E}" type="datetime1">
              <a:rPr lang="ko-KR" altLang="en-US" smtClean="0"/>
              <a:t>2022-09-13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7864" y="450912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최도진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5585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 산업의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플랫폼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sz="1400" dirty="0" smtClean="0"/>
              <a:t>플랫폼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소프트웨어가 실행되는 </a:t>
            </a:r>
            <a:r>
              <a:rPr lang="ko-KR" altLang="en-US" sz="1400" b="1" dirty="0" smtClean="0"/>
              <a:t>환경 </a:t>
            </a:r>
            <a:r>
              <a:rPr lang="en-US" altLang="ko-KR" sz="1400" dirty="0" smtClean="0"/>
              <a:t>( O/S, JVM </a:t>
            </a:r>
            <a:r>
              <a:rPr lang="ko-KR" altLang="en-US" sz="1400" dirty="0" smtClean="0"/>
              <a:t>등</a:t>
            </a:r>
            <a:r>
              <a:rPr lang="en-US" altLang="ko-KR" sz="1400" dirty="0" smtClean="0"/>
              <a:t>)</a:t>
            </a:r>
          </a:p>
          <a:p>
            <a:pPr lvl="1">
              <a:defRPr/>
            </a:pPr>
            <a:r>
              <a:rPr lang="ko-KR" altLang="en-US" sz="1400" dirty="0" smtClean="0"/>
              <a:t>프레임워크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소프트웨어의 뼈대 구조 </a:t>
            </a:r>
            <a:r>
              <a:rPr lang="en-US" altLang="ko-KR" sz="1400" dirty="0" smtClean="0"/>
              <a:t>(Java Spring, Python </a:t>
            </a:r>
            <a:r>
              <a:rPr lang="en-US" altLang="ko-KR" sz="1400" dirty="0" smtClean="0"/>
              <a:t>Django)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2930693"/>
            <a:ext cx="4176464" cy="24425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678906"/>
            <a:ext cx="3958352" cy="283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0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 산업의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플랫폼 </a:t>
            </a:r>
            <a:endParaRPr lang="en-US" altLang="ko-KR" dirty="0"/>
          </a:p>
          <a:p>
            <a:pPr lvl="2">
              <a:defRPr/>
            </a:pPr>
            <a:r>
              <a:rPr lang="ko-KR" altLang="en-US" sz="2400" dirty="0"/>
              <a:t>데이터 플랫폼의 발전</a:t>
            </a:r>
            <a:endParaRPr lang="en-US" altLang="ko-KR" sz="2400" dirty="0"/>
          </a:p>
          <a:p>
            <a:pPr lvl="3">
              <a:defRPr/>
            </a:pPr>
            <a:r>
              <a:rPr lang="ko-KR" altLang="en-US" sz="1600" dirty="0"/>
              <a:t>데이터 플랫폼은 정형화된 형태로 데이터를 저장하는 파일 시스템으로 시작</a:t>
            </a:r>
            <a:endParaRPr lang="en-US" altLang="ko-KR" sz="1600" dirty="0"/>
          </a:p>
          <a:p>
            <a:pPr lvl="3">
              <a:defRPr/>
            </a:pPr>
            <a:r>
              <a:rPr lang="ko-KR" altLang="en-US" sz="1600" dirty="0"/>
              <a:t>이후에 다수가 동시에 사용할 수 있는 데이터베이스와 데이터 </a:t>
            </a:r>
            <a:r>
              <a:rPr lang="ko-KR" altLang="en-US" sz="1600" dirty="0" err="1"/>
              <a:t>웨어하우스</a:t>
            </a:r>
            <a:r>
              <a:rPr lang="en-US" altLang="ko-KR" sz="1600" dirty="0"/>
              <a:t>(DW)</a:t>
            </a:r>
            <a:r>
              <a:rPr lang="ko-KR" altLang="en-US" sz="1600" dirty="0"/>
              <a:t>로 발전</a:t>
            </a:r>
            <a:endParaRPr lang="en-US" altLang="ko-KR" sz="1600" dirty="0"/>
          </a:p>
          <a:p>
            <a:pPr lvl="3">
              <a:defRPr/>
            </a:pPr>
            <a:r>
              <a:rPr lang="ko-KR" altLang="en-US" sz="1600" dirty="0"/>
              <a:t>폭발적으로 증가하는 데이터를 저장 및 유통하기 위한 빅데이터 플랫폼으로 진화</a:t>
            </a:r>
            <a:endParaRPr lang="en-US" altLang="ko-KR" sz="1600" dirty="0"/>
          </a:p>
          <a:p>
            <a:pPr lvl="3">
              <a:defRPr/>
            </a:pPr>
            <a:endParaRPr lang="en-US" altLang="ko-KR" sz="1600" dirty="0"/>
          </a:p>
          <a:p>
            <a:pPr lvl="2">
              <a:defRPr/>
            </a:pPr>
            <a:r>
              <a:rPr lang="ko-KR" altLang="en-US" sz="2400" dirty="0"/>
              <a:t>빅데이터 플랫폼의 개념</a:t>
            </a:r>
            <a:endParaRPr lang="en-US" altLang="ko-KR" sz="2400" dirty="0"/>
          </a:p>
          <a:p>
            <a:pPr lvl="3">
              <a:defRPr/>
            </a:pPr>
            <a:r>
              <a:rPr lang="ko-KR" altLang="en-US" sz="1600" dirty="0"/>
              <a:t>빅데이터를 처리하는 것</a:t>
            </a:r>
            <a:endParaRPr lang="en-US" altLang="ko-KR" sz="1600" dirty="0"/>
          </a:p>
          <a:p>
            <a:pPr lvl="3">
              <a:defRPr/>
            </a:pPr>
            <a:r>
              <a:rPr lang="ko-KR" altLang="en-US" sz="1600" dirty="0"/>
              <a:t>대량의 데이터를 저장 및 분석</a:t>
            </a:r>
            <a:r>
              <a:rPr lang="en-US" altLang="ko-KR" sz="1600" dirty="0"/>
              <a:t>, </a:t>
            </a:r>
            <a:r>
              <a:rPr lang="ko-KR" altLang="en-US" sz="1600" dirty="0"/>
              <a:t>처리할 수 있는 대용량의 고속 저장 공간과 고성능 계산 능력의 컴퓨팅 인프라를 보유</a:t>
            </a:r>
            <a:endParaRPr lang="en-US" altLang="ko-KR" sz="1600" dirty="0"/>
          </a:p>
          <a:p>
            <a:pPr lvl="3">
              <a:defRPr/>
            </a:pPr>
            <a:r>
              <a:rPr lang="ko-KR" altLang="en-US" sz="1600" dirty="0"/>
              <a:t>실시간으로 발생하는 빅데이터를 처리 및 분석하여 일관성을 유지하는 데이터 분석도 필요</a:t>
            </a:r>
            <a:endParaRPr lang="en-US" altLang="ko-KR" sz="1600" dirty="0"/>
          </a:p>
          <a:p>
            <a:pPr lvl="3">
              <a:defRPr/>
            </a:pPr>
            <a:r>
              <a:rPr lang="ko-KR" altLang="en-US" sz="1600" dirty="0"/>
              <a:t>빅 데이터에서 발생하는 개인 정보를 위한 정보 보안 관리체계 지원도 필요</a:t>
            </a:r>
            <a:endParaRPr lang="en-US" altLang="ko-KR" sz="1600" dirty="0"/>
          </a:p>
          <a:p>
            <a:pPr lvl="3">
              <a:defRPr/>
            </a:pPr>
            <a:r>
              <a:rPr lang="ko-KR" altLang="en-US" sz="1600" dirty="0"/>
              <a:t>빅데이터 플랫폼은 오픈 소스인 </a:t>
            </a:r>
            <a:r>
              <a:rPr lang="ko-KR" altLang="en-US" sz="1600" b="1" dirty="0" err="1"/>
              <a:t>하둡을</a:t>
            </a:r>
            <a:r>
              <a:rPr lang="ko-KR" altLang="en-US" sz="1600" b="1" dirty="0"/>
              <a:t> 근간으로 많이 사용</a:t>
            </a:r>
          </a:p>
        </p:txBody>
      </p:sp>
    </p:spTree>
    <p:extLst>
      <p:ext uri="{BB962C8B-B14F-4D97-AF65-F5344CB8AC3E}">
        <p14:creationId xmlns:p14="http://schemas.microsoft.com/office/powerpoint/2010/main" val="288735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 산업의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플랫폼 </a:t>
            </a:r>
            <a:endParaRPr lang="en-US" altLang="ko-KR" dirty="0"/>
          </a:p>
        </p:txBody>
      </p:sp>
      <p:pic>
        <p:nvPicPr>
          <p:cNvPr id="1536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57338"/>
            <a:ext cx="7488832" cy="515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017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 산업의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서비스 프레임워크</a:t>
            </a:r>
            <a:endParaRPr lang="en-US" altLang="ko-KR" dirty="0"/>
          </a:p>
          <a:p>
            <a:pPr lvl="3">
              <a:defRPr/>
            </a:pPr>
            <a:r>
              <a:rPr lang="ko-KR" altLang="en-US" sz="1400" dirty="0"/>
              <a:t>빅데이터 서비스 프레임워크는 빅데이터 시장을 효율적으로 이해하기 위한 것</a:t>
            </a:r>
            <a:endParaRPr lang="en-US" altLang="ko-KR" sz="1400" dirty="0"/>
          </a:p>
          <a:p>
            <a:pPr lvl="3">
              <a:defRPr/>
            </a:pPr>
            <a:r>
              <a:rPr lang="ko-KR" altLang="en-US" sz="1400" dirty="0"/>
              <a:t>에코시스템 안에서 서비스 공급자를 분류하고 서비스 유형과 수준을 파악하는 것이 필요</a:t>
            </a:r>
            <a:endParaRPr lang="en-US" altLang="ko-KR" sz="1400" dirty="0"/>
          </a:p>
          <a:p>
            <a:pPr lvl="3">
              <a:defRPr/>
            </a:pPr>
            <a:r>
              <a:rPr lang="ko-KR" altLang="en-US" sz="1400" dirty="0"/>
              <a:t>공급하는 서비스의 유형과 수준에 따라 빅데이터 서비스 공급자와 애플리케이션 공급자로 분류</a:t>
            </a:r>
            <a:endParaRPr lang="en-US" altLang="ko-KR" sz="1400" dirty="0"/>
          </a:p>
        </p:txBody>
      </p:sp>
      <p:pic>
        <p:nvPicPr>
          <p:cNvPr id="16388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80928"/>
            <a:ext cx="5256932" cy="355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99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 산업의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서비스 프레임워크</a:t>
            </a:r>
            <a:endParaRPr lang="en-US" altLang="ko-KR" dirty="0"/>
          </a:p>
          <a:p>
            <a:pPr lvl="1">
              <a:defRPr/>
            </a:pPr>
            <a:r>
              <a:rPr lang="ko-KR" altLang="en-US" sz="2000" dirty="0"/>
              <a:t>공급 서비스 유형에 따른 분류</a:t>
            </a:r>
            <a:endParaRPr lang="en-US" altLang="ko-KR" sz="2000" dirty="0"/>
          </a:p>
          <a:p>
            <a:pPr lvl="2">
              <a:defRPr/>
            </a:pPr>
            <a:r>
              <a:rPr lang="ko-KR" altLang="en-US" sz="1800" dirty="0"/>
              <a:t>하드웨어 공급자 </a:t>
            </a:r>
            <a:endParaRPr lang="en-US" altLang="ko-KR" sz="1800" dirty="0"/>
          </a:p>
          <a:p>
            <a:pPr lvl="3">
              <a:defRPr/>
            </a:pPr>
            <a:r>
              <a:rPr lang="ko-KR" altLang="en-US" sz="1200" dirty="0"/>
              <a:t>자체 데이터센터 및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시스템을 통해 빅데이터 서비스를 위한 인프라를 공급</a:t>
            </a:r>
            <a:endParaRPr lang="en-US" altLang="ko-KR" sz="1200" dirty="0"/>
          </a:p>
          <a:p>
            <a:pPr lvl="2">
              <a:defRPr/>
            </a:pPr>
            <a:r>
              <a:rPr lang="ko-KR" altLang="en-US" sz="1800" dirty="0"/>
              <a:t>처리 소프트웨어 공급자 </a:t>
            </a:r>
            <a:endParaRPr lang="en-US" altLang="ko-KR" sz="1800" dirty="0"/>
          </a:p>
          <a:p>
            <a:pPr lvl="3">
              <a:defRPr/>
            </a:pPr>
            <a:r>
              <a:rPr lang="ko-KR" altLang="en-US" sz="1200" dirty="0"/>
              <a:t>서비스 소비자가 저장한 빅데이터를 효과적으로 저장 및 처리할 수 있는 소프트웨어를 제공한다</a:t>
            </a:r>
            <a:r>
              <a:rPr lang="en-US" altLang="ko-KR" sz="1200" dirty="0"/>
              <a:t>. </a:t>
            </a:r>
          </a:p>
          <a:p>
            <a:pPr lvl="2">
              <a:defRPr/>
            </a:pPr>
            <a:r>
              <a:rPr lang="ko-KR" altLang="en-US" sz="1800" dirty="0"/>
              <a:t>분석 소프트웨어 공급자 </a:t>
            </a:r>
            <a:endParaRPr lang="en-US" altLang="ko-KR" sz="1800" dirty="0"/>
          </a:p>
          <a:p>
            <a:pPr lvl="3">
              <a:defRPr/>
            </a:pPr>
            <a:r>
              <a:rPr lang="ko-KR" altLang="en-US" sz="1200" dirty="0"/>
              <a:t>서비스 소비자의 빅데이터를 분석할 소프트웨어를 제공</a:t>
            </a:r>
            <a:endParaRPr lang="en-US" altLang="ko-KR" sz="1200" dirty="0"/>
          </a:p>
          <a:p>
            <a:pPr lvl="3">
              <a:defRPr/>
            </a:pPr>
            <a:endParaRPr lang="en-US" altLang="ko-KR" sz="1200" dirty="0"/>
          </a:p>
          <a:p>
            <a:pPr lvl="1">
              <a:defRPr/>
            </a:pPr>
            <a:r>
              <a:rPr lang="ko-KR" altLang="en-US" sz="2000" dirty="0"/>
              <a:t>공급 서비스 수준에 따른 분류</a:t>
            </a:r>
            <a:endParaRPr lang="en-US" altLang="ko-KR" sz="2000" dirty="0"/>
          </a:p>
          <a:p>
            <a:pPr lvl="2">
              <a:defRPr/>
            </a:pPr>
            <a:r>
              <a:rPr lang="ko-KR" altLang="en-US" sz="1800" dirty="0"/>
              <a:t>인프라 계층 </a:t>
            </a:r>
            <a:endParaRPr lang="en-US" altLang="ko-KR" sz="1800" dirty="0"/>
          </a:p>
          <a:p>
            <a:pPr lvl="3">
              <a:defRPr/>
            </a:pPr>
            <a:r>
              <a:rPr lang="ko-KR" altLang="en-US" sz="1200" dirty="0"/>
              <a:t>빅데이터를 위한 기초 작업을 담당하는 하드웨어나 운영체제를 제공</a:t>
            </a:r>
            <a:endParaRPr lang="en-US" altLang="ko-KR" sz="1200" dirty="0"/>
          </a:p>
          <a:p>
            <a:pPr lvl="3">
              <a:defRPr/>
            </a:pPr>
            <a:r>
              <a:rPr lang="ko-KR" altLang="en-US" sz="1200" dirty="0"/>
              <a:t>자체 인프라를 구축하거나 가상화를 위한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컴퓨팅 서비스가 여기에 속함</a:t>
            </a:r>
            <a:endParaRPr lang="en-US" altLang="ko-KR" sz="1200" dirty="0"/>
          </a:p>
          <a:p>
            <a:pPr lvl="2">
              <a:defRPr/>
            </a:pPr>
            <a:r>
              <a:rPr lang="ko-KR" altLang="en-US" sz="1800" dirty="0"/>
              <a:t>플랫폼 계층 </a:t>
            </a:r>
            <a:endParaRPr lang="en-US" altLang="ko-KR" sz="1800" dirty="0"/>
          </a:p>
          <a:p>
            <a:pPr lvl="3">
              <a:defRPr/>
            </a:pPr>
            <a:r>
              <a:rPr lang="ko-KR" altLang="en-US" sz="1200" dirty="0" err="1"/>
              <a:t>클라우드</a:t>
            </a:r>
            <a:r>
              <a:rPr lang="ko-KR" altLang="en-US" sz="1200" dirty="0"/>
              <a:t> 컴퓨팅 서비스나 하드웨어에 종속되지 않는 처리 및 분석 소프트웨어 등을 제공 </a:t>
            </a:r>
            <a:endParaRPr lang="en-US" altLang="ko-KR" sz="1200" dirty="0"/>
          </a:p>
          <a:p>
            <a:pPr lvl="2">
              <a:defRPr/>
            </a:pPr>
            <a:r>
              <a:rPr lang="ko-KR" altLang="en-US" sz="1800" dirty="0"/>
              <a:t>애플리케이션 계층 </a:t>
            </a:r>
            <a:endParaRPr lang="en-US" altLang="ko-KR" sz="1800" dirty="0"/>
          </a:p>
          <a:p>
            <a:pPr lvl="3">
              <a:defRPr/>
            </a:pPr>
            <a:r>
              <a:rPr lang="ko-KR" altLang="en-US" sz="1200" dirty="0"/>
              <a:t>소비자가 빅데이터와 소통하는 </a:t>
            </a:r>
            <a:r>
              <a:rPr lang="ko-KR" altLang="en-US" sz="1200" dirty="0" err="1"/>
              <a:t>매커니즘을</a:t>
            </a:r>
            <a:r>
              <a:rPr lang="ko-KR" altLang="en-US" sz="1200" dirty="0"/>
              <a:t> 제공한다</a:t>
            </a:r>
            <a:r>
              <a:rPr lang="en-US" altLang="ko-KR" sz="1200" dirty="0"/>
              <a:t>. </a:t>
            </a:r>
            <a:r>
              <a:rPr lang="ko-KR" altLang="en-US" sz="1200" dirty="0"/>
              <a:t>빅데이터 처리 결과를 바탕으로 소비자가 원하는 분석 결과를 제공하거나 시장에 유통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05048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 산업의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서비스 프레임워크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빅데이터 서비스 공급자 분류를 위한 빅데이터 서비스 프레임워크</a:t>
            </a:r>
            <a:endParaRPr lang="en-US" altLang="ko-KR" dirty="0"/>
          </a:p>
        </p:txBody>
      </p:sp>
      <p:pic>
        <p:nvPicPr>
          <p:cNvPr id="1843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205038"/>
            <a:ext cx="6459538" cy="398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41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 산업의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서비스 프레임워크</a:t>
            </a:r>
            <a:endParaRPr lang="en-US" altLang="ko-KR" dirty="0"/>
          </a:p>
          <a:p>
            <a:pPr lvl="2">
              <a:defRPr/>
            </a:pPr>
            <a:r>
              <a:rPr lang="en-US" altLang="ko-KR" sz="1800" dirty="0"/>
              <a:t>A: </a:t>
            </a:r>
            <a:r>
              <a:rPr lang="ko-KR" altLang="en-US" sz="1800" dirty="0"/>
              <a:t>하드웨어</a:t>
            </a:r>
            <a:r>
              <a:rPr lang="en-US" altLang="ko-KR" sz="1800" dirty="0"/>
              <a:t>-</a:t>
            </a:r>
            <a:r>
              <a:rPr lang="ko-KR" altLang="en-US" sz="1800" dirty="0"/>
              <a:t>인프라 유형 </a:t>
            </a:r>
            <a:endParaRPr lang="en-US" altLang="ko-KR" sz="1800" dirty="0"/>
          </a:p>
          <a:p>
            <a:pPr lvl="3">
              <a:defRPr/>
            </a:pPr>
            <a:r>
              <a:rPr lang="ko-KR" altLang="en-US" sz="1200" dirty="0"/>
              <a:t>기업 등에서 자체 데이터센터를 구축할 수 있게 해주는 서비스 유형</a:t>
            </a:r>
            <a:endParaRPr lang="en-US" altLang="ko-KR" sz="1200" dirty="0"/>
          </a:p>
          <a:p>
            <a:pPr lvl="3">
              <a:defRPr/>
            </a:pPr>
            <a:r>
              <a:rPr lang="ko-KR" altLang="en-US" sz="1200" dirty="0"/>
              <a:t>이 유형은 사적 데이터를 중심으로 하는 기업형 솔루션과 공적 데이터를 중심으로 하는 플랫폼 서비스로 구분할 수 있음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IBM, HP, </a:t>
            </a:r>
            <a:r>
              <a:rPr lang="ko-KR" altLang="en-US" sz="1200" dirty="0"/>
              <a:t>오라클 등의 기업용 하드웨어 솔루션 제품이 여기에 해당</a:t>
            </a:r>
            <a:endParaRPr lang="en-US" altLang="ko-KR" sz="1200" dirty="0"/>
          </a:p>
          <a:p>
            <a:pPr lvl="3">
              <a:defRPr/>
            </a:pPr>
            <a:endParaRPr lang="en-US" altLang="ko-KR" sz="1200" dirty="0"/>
          </a:p>
          <a:p>
            <a:pPr lvl="2">
              <a:defRPr/>
            </a:pPr>
            <a:r>
              <a:rPr lang="en-US" altLang="ko-KR" sz="1800" dirty="0"/>
              <a:t>B: </a:t>
            </a:r>
            <a:r>
              <a:rPr lang="ko-KR" altLang="en-US" sz="1800" dirty="0"/>
              <a:t>하드웨어</a:t>
            </a:r>
            <a:r>
              <a:rPr lang="en-US" altLang="ko-KR" sz="1800" dirty="0"/>
              <a:t>-</a:t>
            </a:r>
            <a:r>
              <a:rPr lang="ko-KR" altLang="en-US" sz="1800" dirty="0"/>
              <a:t>플랫폼 유형 </a:t>
            </a:r>
            <a:endParaRPr lang="en-US" altLang="ko-KR" sz="1800" dirty="0"/>
          </a:p>
          <a:p>
            <a:pPr lvl="3">
              <a:defRPr/>
            </a:pPr>
            <a:r>
              <a:rPr lang="ko-KR" altLang="en-US" sz="1200" dirty="0" err="1"/>
              <a:t>클라우드를</a:t>
            </a:r>
            <a:r>
              <a:rPr lang="ko-KR" altLang="en-US" sz="1200" dirty="0"/>
              <a:t> 기반으로 서비스를 제공하는 유형</a:t>
            </a:r>
            <a:endParaRPr lang="en-US" altLang="ko-KR" sz="1200" dirty="0"/>
          </a:p>
          <a:p>
            <a:pPr lvl="3">
              <a:defRPr/>
            </a:pPr>
            <a:r>
              <a:rPr lang="ko-KR" altLang="en-US" sz="1200" dirty="0"/>
              <a:t>기존의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컴퓨팅 시스템을 사용해 빅데이터 서비스를 제공</a:t>
            </a:r>
            <a:endParaRPr lang="en-US" altLang="ko-KR" sz="1200" dirty="0"/>
          </a:p>
          <a:p>
            <a:pPr lvl="3">
              <a:defRPr/>
            </a:pPr>
            <a:endParaRPr lang="en-US" altLang="ko-KR" sz="1200" dirty="0"/>
          </a:p>
          <a:p>
            <a:pPr lvl="2">
              <a:defRPr/>
            </a:pPr>
            <a:r>
              <a:rPr lang="en-US" altLang="ko-KR" sz="1800" dirty="0"/>
              <a:t>C: </a:t>
            </a:r>
            <a:r>
              <a:rPr lang="ko-KR" altLang="en-US" sz="1800" dirty="0"/>
              <a:t>처리 소프트웨어</a:t>
            </a:r>
            <a:r>
              <a:rPr lang="en-US" altLang="ko-KR" sz="1800" dirty="0"/>
              <a:t>-</a:t>
            </a:r>
            <a:r>
              <a:rPr lang="ko-KR" altLang="en-US" sz="1800" dirty="0"/>
              <a:t>인프라 유형 </a:t>
            </a:r>
            <a:endParaRPr lang="en-US" altLang="ko-KR" sz="1800" dirty="0"/>
          </a:p>
          <a:p>
            <a:pPr lvl="3">
              <a:defRPr/>
            </a:pPr>
            <a:r>
              <a:rPr lang="ko-KR" altLang="en-US" sz="1200" dirty="0"/>
              <a:t>하드웨어와 소프트웨어를 함께 제공하는 서비스 유형</a:t>
            </a:r>
            <a:endParaRPr lang="en-US" altLang="ko-KR" sz="1200" dirty="0"/>
          </a:p>
          <a:p>
            <a:pPr lvl="3">
              <a:defRPr/>
            </a:pPr>
            <a:r>
              <a:rPr lang="ko-KR" altLang="en-US" sz="1200" dirty="0"/>
              <a:t>대용량 데이터를 다루기 위해 필요한 분산 저장 및 병렬 처리 인프라에 처리 솔루션까지 제공</a:t>
            </a:r>
            <a:endParaRPr lang="en-US" altLang="ko-KR" sz="1200" dirty="0"/>
          </a:p>
          <a:p>
            <a:pPr lvl="3">
              <a:defRPr/>
            </a:pPr>
            <a:r>
              <a:rPr lang="ko-KR" altLang="en-US" sz="1200" dirty="0"/>
              <a:t>기업용 솔루션 사업을 하는 오라클</a:t>
            </a:r>
            <a:r>
              <a:rPr lang="en-US" altLang="ko-KR" sz="1200" dirty="0"/>
              <a:t>, IBM, HP, EMC </a:t>
            </a:r>
            <a:r>
              <a:rPr lang="ko-KR" altLang="en-US" sz="1200" dirty="0"/>
              <a:t>등의 기업에서 자사의 하드웨어와 특화된 소프트웨어를 통합해서 제공</a:t>
            </a:r>
            <a:endParaRPr lang="en-US" altLang="ko-KR" sz="1200" dirty="0"/>
          </a:p>
          <a:p>
            <a:pPr lvl="2"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572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 산업의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서비스 프레임워크</a:t>
            </a:r>
            <a:endParaRPr lang="en-US" altLang="ko-KR" dirty="0"/>
          </a:p>
          <a:p>
            <a:pPr lvl="2">
              <a:defRPr/>
            </a:pPr>
            <a:r>
              <a:rPr lang="en-US" altLang="ko-KR" sz="1800" dirty="0"/>
              <a:t>D: </a:t>
            </a:r>
            <a:r>
              <a:rPr lang="ko-KR" altLang="en-US" sz="1800" dirty="0"/>
              <a:t>처리 소프트웨어</a:t>
            </a:r>
            <a:r>
              <a:rPr lang="en-US" altLang="ko-KR" sz="1800" dirty="0"/>
              <a:t>-</a:t>
            </a:r>
            <a:r>
              <a:rPr lang="ko-KR" altLang="en-US" sz="1800" dirty="0"/>
              <a:t>플랫폼 유형 </a:t>
            </a:r>
            <a:endParaRPr lang="en-US" altLang="ko-KR" sz="1800" dirty="0"/>
          </a:p>
          <a:p>
            <a:pPr lvl="3">
              <a:defRPr/>
            </a:pPr>
            <a:r>
              <a:rPr lang="ko-KR" altLang="en-US" sz="1200" dirty="0"/>
              <a:t>오픈 소스 기반의 소프트웨어 플랫폼을 제공하는 서비스 유형</a:t>
            </a:r>
            <a:endParaRPr lang="en-US" altLang="ko-KR" sz="1200" dirty="0"/>
          </a:p>
          <a:p>
            <a:pPr lvl="3">
              <a:defRPr/>
            </a:pPr>
            <a:r>
              <a:rPr lang="ko-KR" altLang="en-US" sz="1200" dirty="0"/>
              <a:t>공급자는 오픈 소스를 기반으로 하는 빅데이터 처리 프로그램을 공급</a:t>
            </a:r>
            <a:endParaRPr lang="en-US" altLang="ko-KR" sz="1200" dirty="0"/>
          </a:p>
          <a:p>
            <a:pPr lvl="3">
              <a:defRPr/>
            </a:pPr>
            <a:r>
              <a:rPr lang="ko-KR" altLang="en-US" sz="1200" dirty="0"/>
              <a:t>소비자는 공급자가 제공하는 클라우드 서비스를 통해 빅데이터 처리 서비스를 이용할 수 있음</a:t>
            </a:r>
            <a:endParaRPr lang="en-US" altLang="ko-KR" sz="1200" dirty="0"/>
          </a:p>
          <a:p>
            <a:pPr lvl="3">
              <a:defRPr/>
            </a:pPr>
            <a:endParaRPr lang="en-US" altLang="ko-KR" sz="1200" dirty="0"/>
          </a:p>
          <a:p>
            <a:pPr lvl="2">
              <a:defRPr/>
            </a:pPr>
            <a:r>
              <a:rPr lang="en-US" altLang="ko-KR" sz="1800" dirty="0"/>
              <a:t>E: </a:t>
            </a:r>
            <a:r>
              <a:rPr lang="ko-KR" altLang="en-US" sz="1800" dirty="0"/>
              <a:t>분석 소프트웨어</a:t>
            </a:r>
            <a:r>
              <a:rPr lang="en-US" altLang="ko-KR" sz="1800" dirty="0"/>
              <a:t>-</a:t>
            </a:r>
            <a:r>
              <a:rPr lang="ko-KR" altLang="en-US" sz="1800" dirty="0"/>
              <a:t>플랫폼 유형 </a:t>
            </a:r>
            <a:endParaRPr lang="en-US" altLang="ko-KR" sz="1800" dirty="0"/>
          </a:p>
          <a:p>
            <a:pPr lvl="3">
              <a:defRPr/>
            </a:pPr>
            <a:r>
              <a:rPr lang="ko-KR" altLang="en-US" sz="1200" dirty="0"/>
              <a:t>일반 소비자를 위한 분석 소프트웨어를 제공하는 서비스 유형</a:t>
            </a:r>
            <a:endParaRPr lang="en-US" altLang="ko-KR" sz="1200" dirty="0"/>
          </a:p>
          <a:p>
            <a:pPr lvl="3">
              <a:defRPr/>
            </a:pPr>
            <a:r>
              <a:rPr lang="ko-KR" altLang="en-US" sz="1200" dirty="0"/>
              <a:t>빅데이터를 솔루션으로 상품화하고 클라우드 컴퓨팅과 결합하여 제공</a:t>
            </a:r>
            <a:endParaRPr lang="en-US" altLang="ko-KR" sz="1200" dirty="0"/>
          </a:p>
          <a:p>
            <a:pPr lvl="3">
              <a:defRPr/>
            </a:pPr>
            <a:r>
              <a:rPr lang="ko-KR" altLang="en-US" sz="1200" dirty="0"/>
              <a:t>소비자는 자체 서버와 솔루션을 구축하는 대신에 </a:t>
            </a:r>
            <a:r>
              <a:rPr lang="ko-KR" altLang="en-US" sz="1200" dirty="0" err="1"/>
              <a:t>클라우드</a:t>
            </a:r>
            <a:r>
              <a:rPr lang="ko-KR" altLang="en-US" sz="1200" dirty="0"/>
              <a:t> 컴퓨팅 인프라에서 데이터를 저장 및 분석하는 프로그램을 </a:t>
            </a:r>
            <a:r>
              <a:rPr lang="ko-KR" altLang="en-US" sz="1200" dirty="0" smtClean="0"/>
              <a:t>이용할 </a:t>
            </a:r>
            <a:r>
              <a:rPr lang="ko-KR" altLang="en-US" sz="1200" dirty="0"/>
              <a:t>수 있음</a:t>
            </a:r>
            <a:endParaRPr lang="en-US" altLang="ko-KR" sz="1200" dirty="0"/>
          </a:p>
          <a:p>
            <a:pPr lvl="3">
              <a:defRPr/>
            </a:pPr>
            <a:endParaRPr lang="en-US" altLang="ko-KR" sz="1200" dirty="0"/>
          </a:p>
          <a:p>
            <a:pPr lvl="2">
              <a:defRPr/>
            </a:pPr>
            <a:r>
              <a:rPr lang="en-US" altLang="ko-KR" sz="1800" dirty="0"/>
              <a:t>F: </a:t>
            </a:r>
            <a:r>
              <a:rPr lang="ko-KR" altLang="en-US" sz="1800" dirty="0"/>
              <a:t>분석 소프트웨어</a:t>
            </a:r>
            <a:r>
              <a:rPr lang="en-US" altLang="ko-KR" sz="1800" dirty="0"/>
              <a:t>-</a:t>
            </a:r>
            <a:r>
              <a:rPr lang="ko-KR" altLang="en-US" sz="1800" dirty="0"/>
              <a:t>애플리케이션 유형 </a:t>
            </a:r>
            <a:endParaRPr lang="en-US" altLang="ko-KR" sz="1800" dirty="0"/>
          </a:p>
          <a:p>
            <a:pPr lvl="3">
              <a:defRPr/>
            </a:pPr>
            <a:r>
              <a:rPr lang="ko-KR" altLang="en-US" sz="1200" dirty="0"/>
              <a:t>고객 맞춤형 솔루션 서비스 유형으로 데이터의 의미를 파악하고 이를 분석해서 활용하는 서비스를 제공</a:t>
            </a:r>
            <a:endParaRPr lang="en-US" altLang="ko-KR" sz="1200" dirty="0"/>
          </a:p>
          <a:p>
            <a:pPr lvl="3">
              <a:defRPr/>
            </a:pPr>
            <a:r>
              <a:rPr lang="ko-KR" altLang="en-US" sz="1200" dirty="0"/>
              <a:t>축적된 데이터를 바탕으로 분석 후 결과의 의미를 파악하여 제공</a:t>
            </a:r>
            <a:endParaRPr lang="en-US" altLang="ko-KR" sz="1200" dirty="0"/>
          </a:p>
          <a:p>
            <a:pPr lvl="3">
              <a:defRPr/>
            </a:pPr>
            <a:r>
              <a:rPr lang="ko-KR" altLang="en-US" sz="1200" dirty="0"/>
              <a:t>소비자의 검색 패턴을 이용해 독감 확산을 예측했던 구글 분석이 대표적 사례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0445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빅데이터 분석 방법과 접근법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분석 방법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분석 목적에 따른 구분</a:t>
            </a:r>
            <a:endParaRPr lang="en-US" altLang="ko-KR" dirty="0"/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sz="2000" dirty="0"/>
              <a:t>통계 분석</a:t>
            </a:r>
            <a:endParaRPr lang="en-US" altLang="ko-KR" sz="2000" dirty="0"/>
          </a:p>
          <a:p>
            <a:pPr lvl="3">
              <a:defRPr/>
            </a:pPr>
            <a:r>
              <a:rPr lang="ko-KR" altLang="en-US" sz="1400" dirty="0"/>
              <a:t>통계 기법에 의한 분석 방법으로 가장 대표적인 유형</a:t>
            </a:r>
            <a:endParaRPr lang="en-US" altLang="ko-KR" sz="1400" dirty="0"/>
          </a:p>
          <a:p>
            <a:pPr lvl="3">
              <a:defRPr/>
            </a:pPr>
            <a:endParaRPr lang="en-US" altLang="ko-KR" sz="500" dirty="0"/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sz="2000" dirty="0"/>
              <a:t>예측 분석</a:t>
            </a:r>
            <a:endParaRPr lang="en-US" altLang="ko-KR" sz="2000" dirty="0"/>
          </a:p>
          <a:p>
            <a:pPr lvl="3">
              <a:defRPr/>
            </a:pPr>
            <a:r>
              <a:rPr lang="ko-KR" altLang="en-US" sz="1400" dirty="0"/>
              <a:t>과거의 데이터와 변수 간의 관계를 이용하여 새로운 변수를 추정</a:t>
            </a:r>
            <a:endParaRPr lang="en-US" altLang="ko-KR" sz="1400" dirty="0"/>
          </a:p>
          <a:p>
            <a:pPr lvl="3">
              <a:defRPr/>
            </a:pPr>
            <a:endParaRPr lang="en-US" altLang="ko-KR" sz="500" dirty="0"/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마이닝</a:t>
            </a:r>
            <a:r>
              <a:rPr lang="ko-KR" altLang="en-US" sz="2000" dirty="0"/>
              <a:t> 분석</a:t>
            </a:r>
            <a:endParaRPr lang="en-US" altLang="ko-KR" sz="2000" dirty="0"/>
          </a:p>
          <a:p>
            <a:pPr lvl="3">
              <a:defRPr/>
            </a:pPr>
            <a:r>
              <a:rPr lang="ko-KR" altLang="en-US" sz="1400" dirty="0"/>
              <a:t>많은 데이터 속에 숨겨진 유용한 패턴을 추출하여 분류</a:t>
            </a:r>
            <a:r>
              <a:rPr lang="en-US" altLang="ko-KR" sz="1400" dirty="0"/>
              <a:t>, </a:t>
            </a:r>
            <a:r>
              <a:rPr lang="ko-KR" altLang="en-US" sz="1400" dirty="0"/>
              <a:t>군집</a:t>
            </a:r>
            <a:r>
              <a:rPr lang="en-US" altLang="ko-KR" sz="1400" dirty="0"/>
              <a:t>, </a:t>
            </a:r>
            <a:r>
              <a:rPr lang="ko-KR" altLang="en-US" sz="1400" dirty="0"/>
              <a:t>연관</a:t>
            </a:r>
            <a:r>
              <a:rPr lang="en-US" altLang="ko-KR" sz="1400" dirty="0"/>
              <a:t>, </a:t>
            </a:r>
            <a:r>
              <a:rPr lang="ko-KR" altLang="en-US" sz="1400" dirty="0"/>
              <a:t>이상 탐지 분석 등을 수행</a:t>
            </a:r>
            <a:endParaRPr lang="en-US" altLang="ko-KR" sz="1400" dirty="0"/>
          </a:p>
          <a:p>
            <a:pPr lvl="3">
              <a:defRPr/>
            </a:pPr>
            <a:endParaRPr lang="en-US" altLang="ko-KR" sz="500" dirty="0"/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sz="2000" dirty="0"/>
              <a:t>최적화 분석</a:t>
            </a:r>
            <a:endParaRPr lang="en-US" altLang="ko-KR" sz="2000" dirty="0"/>
          </a:p>
          <a:p>
            <a:pPr lvl="3">
              <a:defRPr/>
            </a:pPr>
            <a:r>
              <a:rPr lang="ko-KR" altLang="en-US" sz="1400" dirty="0"/>
              <a:t>주어진 제한 조건을 만족하면서 목적 함수를 최대화 또는 최소화하는 방법 을 찾는다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43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빅데이터 분석 방법과 접근법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분석 접근법</a:t>
            </a:r>
            <a:endParaRPr lang="en-US" altLang="ko-KR" dirty="0"/>
          </a:p>
          <a:p>
            <a:pPr lvl="2">
              <a:defRPr/>
            </a:pPr>
            <a:r>
              <a:rPr lang="ko-KR" altLang="en-US" sz="1800" dirty="0"/>
              <a:t>하향식 접근법 </a:t>
            </a:r>
            <a:endParaRPr lang="en-US" altLang="ko-KR" sz="1800" dirty="0"/>
          </a:p>
          <a:p>
            <a:pPr lvl="3">
              <a:defRPr/>
            </a:pPr>
            <a:r>
              <a:rPr lang="ko-KR" altLang="en-US" sz="1200" dirty="0"/>
              <a:t>문제 해결 방법을 찾기 위해 필요한 데이터를 수집 및 분석하는 방식</a:t>
            </a:r>
            <a:endParaRPr lang="en-US" altLang="ko-KR" sz="1200" dirty="0"/>
          </a:p>
          <a:p>
            <a:pPr lvl="3">
              <a:defRPr/>
            </a:pPr>
            <a:r>
              <a:rPr lang="ko-KR" altLang="en-US" sz="1200" dirty="0"/>
              <a:t>문제 해결을 위해 근본 원인을 파악하고 분석 과제를 도출한 뒤 해결 방안을 도출</a:t>
            </a:r>
            <a:endParaRPr lang="en-US" altLang="ko-KR" sz="1200" dirty="0"/>
          </a:p>
          <a:p>
            <a:pPr lvl="3">
              <a:defRPr/>
            </a:pPr>
            <a:r>
              <a:rPr lang="ko-KR" altLang="en-US" sz="1200" dirty="0"/>
              <a:t>도출된 해결 방안에 대한 실현 가능성과 우선순위를 결정하기 위해 데이터를 수집</a:t>
            </a:r>
            <a:r>
              <a:rPr lang="en-US" altLang="ko-KR" sz="1200" dirty="0"/>
              <a:t>, </a:t>
            </a:r>
            <a:r>
              <a:rPr lang="ko-KR" altLang="en-US" sz="1200" dirty="0"/>
              <a:t>가공</a:t>
            </a:r>
            <a:r>
              <a:rPr lang="en-US" altLang="ko-KR" sz="1200" dirty="0"/>
              <a:t>, </a:t>
            </a:r>
            <a:r>
              <a:rPr lang="ko-KR" altLang="en-US" sz="1200" dirty="0"/>
              <a:t>분석하는 접근법</a:t>
            </a:r>
            <a:endParaRPr lang="en-US" altLang="ko-KR" sz="1200" dirty="0"/>
          </a:p>
          <a:p>
            <a:pPr lvl="3">
              <a:defRPr/>
            </a:pPr>
            <a:r>
              <a:rPr lang="ko-KR" altLang="en-US" sz="1200" dirty="0"/>
              <a:t>분석 과제를 도출하기 위해 ‘수요 기반 분석 과제 도출 방식</a:t>
            </a:r>
            <a:r>
              <a:rPr lang="en-US" altLang="ko-KR" sz="1200" dirty="0"/>
              <a:t>’</a:t>
            </a:r>
            <a:r>
              <a:rPr lang="ko-KR" altLang="en-US" sz="1200" dirty="0"/>
              <a:t>을 사용</a:t>
            </a:r>
            <a:endParaRPr lang="en-US" altLang="ko-KR" sz="1200" dirty="0"/>
          </a:p>
          <a:p>
            <a:pPr lvl="3">
              <a:defRPr/>
            </a:pPr>
            <a:r>
              <a:rPr lang="ko-KR" altLang="en-US" sz="1200" dirty="0"/>
              <a:t>데이터 분석은 문제 해결을 가능하게 하는 실행 </a:t>
            </a:r>
            <a:r>
              <a:rPr lang="ko-KR" altLang="en-US" sz="1200" dirty="0" smtClean="0"/>
              <a:t>동인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역할 </a:t>
            </a:r>
            <a:endParaRPr lang="en-US" altLang="ko-KR" sz="1200" dirty="0"/>
          </a:p>
          <a:p>
            <a:pPr lvl="3">
              <a:defRPr/>
            </a:pPr>
            <a:endParaRPr lang="en-US" altLang="ko-KR" sz="1200" dirty="0"/>
          </a:p>
          <a:p>
            <a:pPr lvl="2">
              <a:defRPr/>
            </a:pPr>
            <a:r>
              <a:rPr lang="ko-KR" altLang="en-US" sz="1800" dirty="0"/>
              <a:t>상향식 접근법 </a:t>
            </a:r>
            <a:endParaRPr lang="en-US" altLang="ko-KR" sz="1800" dirty="0"/>
          </a:p>
          <a:p>
            <a:pPr lvl="3">
              <a:defRPr/>
            </a:pPr>
            <a:r>
              <a:rPr lang="ko-KR" altLang="en-US" sz="1200" dirty="0"/>
              <a:t>현재 보유하고 있는 데이터를 분석하여 의미 있는 관계나 패턴을 찾아 지식을 발견하고 문제를 해결하는 방식</a:t>
            </a:r>
            <a:endParaRPr lang="en-US" altLang="ko-KR" sz="1200" dirty="0"/>
          </a:p>
          <a:p>
            <a:pPr lvl="3">
              <a:defRPr/>
            </a:pPr>
            <a:r>
              <a:rPr lang="ko-KR" altLang="en-US" sz="1200" dirty="0"/>
              <a:t>정형 데이터는 물론이고 다양한 원천의 비정형 데이터를 조합 하고 시각화를 통해 의미 있는 패턴을 파악한 뒤 이를 적용하여 문제를 해결하는 데이터 기반의 접근</a:t>
            </a:r>
            <a:endParaRPr lang="en-US" altLang="ko-KR" sz="1200" dirty="0"/>
          </a:p>
          <a:p>
            <a:pPr lvl="3">
              <a:defRPr/>
            </a:pPr>
            <a:r>
              <a:rPr lang="ko-KR" altLang="en-US" sz="1200" dirty="0"/>
              <a:t>분석 과제를 도출하기 위해 ‘데이터 주도 분석 과제 도출 방식</a:t>
            </a:r>
            <a:r>
              <a:rPr lang="en-US" altLang="ko-KR" sz="1200" dirty="0"/>
              <a:t>’</a:t>
            </a:r>
            <a:r>
              <a:rPr lang="ko-KR" altLang="en-US" sz="1200" dirty="0"/>
              <a:t>을 사용</a:t>
            </a:r>
            <a:endParaRPr lang="en-US" altLang="ko-KR" sz="1200" dirty="0"/>
          </a:p>
          <a:p>
            <a:pPr lvl="3">
              <a:defRPr/>
            </a:pPr>
            <a:r>
              <a:rPr lang="ko-KR" altLang="en-US" sz="1200" dirty="0"/>
              <a:t>데이터는 추진 동인</a:t>
            </a:r>
            <a:r>
              <a:rPr lang="en-US" altLang="ko-KR" sz="1200" dirty="0"/>
              <a:t> </a:t>
            </a:r>
            <a:r>
              <a:rPr lang="ko-KR" altLang="en-US" sz="1200" dirty="0"/>
              <a:t>역할</a:t>
            </a:r>
            <a:endParaRPr lang="en-US" altLang="ko-KR" sz="1200" dirty="0"/>
          </a:p>
          <a:p>
            <a:pPr lvl="3">
              <a:defRPr/>
            </a:pPr>
            <a:endParaRPr lang="en-US" altLang="ko-KR" sz="1200" dirty="0"/>
          </a:p>
          <a:p>
            <a:pPr lvl="2">
              <a:defRPr/>
            </a:pPr>
            <a:r>
              <a:rPr lang="ko-KR" altLang="en-US" sz="1800" dirty="0"/>
              <a:t>프로토타이핑 접근법 </a:t>
            </a:r>
            <a:endParaRPr lang="en-US" altLang="ko-KR" sz="1800" dirty="0"/>
          </a:p>
          <a:p>
            <a:pPr lvl="3">
              <a:defRPr/>
            </a:pPr>
            <a:r>
              <a:rPr lang="ko-KR" altLang="en-US" sz="1200" dirty="0"/>
              <a:t>빅데이터 환경의 불확실성을 고려한 방식</a:t>
            </a:r>
            <a:endParaRPr lang="en-US" altLang="ko-KR" sz="1200" dirty="0"/>
          </a:p>
          <a:p>
            <a:pPr lvl="3">
              <a:defRPr/>
            </a:pPr>
            <a:r>
              <a:rPr lang="ko-KR" altLang="en-US" sz="1200" dirty="0"/>
              <a:t>소비자의 요구 사항이나 데이터를 규정하기가 어렵고 데이터 원천도 명확히 파악하기 어려운 경우 사용</a:t>
            </a:r>
            <a:endParaRPr lang="en-US" altLang="ko-KR" sz="1200" dirty="0"/>
          </a:p>
          <a:p>
            <a:pPr lvl="3">
              <a:defRPr/>
            </a:pPr>
            <a:r>
              <a:rPr lang="ko-KR" altLang="en-US" sz="1200" dirty="0"/>
              <a:t>일단 프로토타입을 만들어 분석을 시도한 뒤 결과를 확인하고 개선하고 이를 반복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6263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895350" y="1844675"/>
            <a:ext cx="7408863" cy="4105275"/>
          </a:xfrm>
        </p:spPr>
        <p:txBody>
          <a:bodyPr/>
          <a:lstStyle/>
          <a:p>
            <a:r>
              <a:rPr lang="en-US" altLang="ko-KR" smtClean="0"/>
              <a:t>01 </a:t>
            </a:r>
            <a:r>
              <a:rPr lang="ko-KR" altLang="en-US" smtClean="0"/>
              <a:t>빅데이터 산업의 이해 </a:t>
            </a:r>
            <a:endParaRPr lang="en-US" altLang="ko-KR" smtClean="0"/>
          </a:p>
          <a:p>
            <a:r>
              <a:rPr lang="en-US" altLang="ko-KR" smtClean="0"/>
              <a:t>02 </a:t>
            </a:r>
            <a:r>
              <a:rPr lang="ko-KR" altLang="en-US" smtClean="0"/>
              <a:t>빅데이터 분석 방법과 접근법 </a:t>
            </a:r>
            <a:endParaRPr lang="en-US" altLang="ko-KR" smtClean="0"/>
          </a:p>
          <a:p>
            <a:r>
              <a:rPr lang="en-US" altLang="ko-KR" smtClean="0"/>
              <a:t>03 </a:t>
            </a:r>
            <a:r>
              <a:rPr lang="ko-KR" altLang="en-US" smtClean="0"/>
              <a:t>빅데이터 분석을 위한 데이터 과학 방법론</a:t>
            </a:r>
          </a:p>
        </p:txBody>
      </p:sp>
    </p:spTree>
    <p:extLst>
      <p:ext uri="{BB962C8B-B14F-4D97-AF65-F5344CB8AC3E}">
        <p14:creationId xmlns:p14="http://schemas.microsoft.com/office/powerpoint/2010/main" val="269907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빅데이터 분석을 위한 데이터 과학 방법론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과학 방법론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여섯 단계로 구성되며 필요에 따라 특정 단계를 반복해서 수행 가능</a:t>
            </a:r>
            <a:endParaRPr lang="en-US" altLang="ko-KR" dirty="0"/>
          </a:p>
        </p:txBody>
      </p:sp>
      <p:pic>
        <p:nvPicPr>
          <p:cNvPr id="2355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2636838"/>
            <a:ext cx="7416800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01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빅데이터 분석을 위한 데이터 과학 방법론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[1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연구 목표 설정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프로젝트와 관련된 모든 참여자가 연구 목표를 함께 정의하고 산출물과 일정 등의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계획에 합의한 뒤 프로젝트 헌장 작성</a:t>
            </a:r>
            <a:endParaRPr lang="en-US" altLang="ko-KR" dirty="0"/>
          </a:p>
        </p:txBody>
      </p:sp>
      <p:pic>
        <p:nvPicPr>
          <p:cNvPr id="24580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32856"/>
            <a:ext cx="6264696" cy="454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30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빅데이터 분석을 위한 데이터 과학 방법론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[2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데이터 수집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프로젝트에 필요한 데이터의 위치와 형태를 확인하고 원시 데이터를 수집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필요한 데이터를 수집할 때는 이미 가지고 있는 내부 데이터베이스나 데이터 저장소를 이용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외부에서 수집하는 경우 다양한 수집 기술을 활용할 수 있음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수집할 데이터의 유형과 종류를 파악한 뒤 그에 맞는 수집 기술을 선택해서 사용</a:t>
            </a:r>
            <a:endParaRPr lang="en-US" altLang="ko-KR" dirty="0"/>
          </a:p>
        </p:txBody>
      </p:sp>
      <p:pic>
        <p:nvPicPr>
          <p:cNvPr id="2560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2751138"/>
            <a:ext cx="3140075" cy="262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2935288"/>
            <a:ext cx="3867150" cy="354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5445125"/>
            <a:ext cx="4060825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74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빅데이터 분석을 위한 데이터 과학 방법론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데이터 준비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수집한 원시 데이터의 품질을 높이기 위해 정제 후 사용 가능한 형태로 가공하는 단계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수집한 데이터를 다음 단계에서 사용할 수 있게 오류를 여과</a:t>
            </a:r>
            <a:r>
              <a:rPr lang="en-US" altLang="ko-KR" dirty="0"/>
              <a:t> </a:t>
            </a:r>
            <a:r>
              <a:rPr lang="ko-KR" altLang="en-US" dirty="0"/>
              <a:t>하거나 수정하여 정제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필요에 따라서는 데이터를 통합하거나 형태를 변환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/>
              <a:t>[4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데이터 탐색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데이터와 변수 간의 관계나 상호 작용을 이해하기 위한 단계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변수 간의 관련성</a:t>
            </a:r>
            <a:r>
              <a:rPr lang="en-US" altLang="ko-KR" dirty="0"/>
              <a:t>, </a:t>
            </a:r>
            <a:r>
              <a:rPr lang="ko-KR" altLang="en-US" dirty="0"/>
              <a:t>데이터의 분포</a:t>
            </a:r>
            <a:r>
              <a:rPr lang="en-US" altLang="ko-KR" dirty="0"/>
              <a:t>, </a:t>
            </a:r>
            <a:r>
              <a:rPr lang="ko-KR" altLang="en-US" dirty="0"/>
              <a:t>편차</a:t>
            </a:r>
            <a:r>
              <a:rPr lang="en-US" altLang="ko-KR" dirty="0"/>
              <a:t>, </a:t>
            </a:r>
            <a:r>
              <a:rPr lang="ko-KR" altLang="en-US" dirty="0"/>
              <a:t>패턴 존재 여부를 확인하는 탐색적 데이터 분석</a:t>
            </a:r>
            <a:r>
              <a:rPr lang="en-US" altLang="ko-KR" dirty="0"/>
              <a:t>(EDA)</a:t>
            </a:r>
            <a:r>
              <a:rPr lang="ko-KR" altLang="en-US" dirty="0"/>
              <a:t>이라고도 함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데이터를 쉽게 이해하기 위해 꺾은선 그래프나 히스토그램</a:t>
            </a:r>
            <a:r>
              <a:rPr lang="en-US" altLang="ko-KR" dirty="0"/>
              <a:t>, </a:t>
            </a:r>
            <a:r>
              <a:rPr lang="ko-KR" altLang="en-US" dirty="0"/>
              <a:t>분포도 등과 같은 그래픽 기법을 많이 사용</a:t>
            </a:r>
            <a:endParaRPr lang="en-US" altLang="ko-KR" dirty="0"/>
          </a:p>
        </p:txBody>
      </p:sp>
      <p:pic>
        <p:nvPicPr>
          <p:cNvPr id="26628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860800"/>
            <a:ext cx="5364163" cy="269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530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빅데이터 분석을 위한 데이터 과학 방법론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[5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데이터 모델링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이전 단계에서 얻은 데이터 탐색 결과로 프로젝트에 대한 답을 찾는 단계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변수를 선택하여 모델을 구성하고 실행 및 평가하는 과정을 반복 수행하 여 문제 해결 모델을 완성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이때 분석하려는 데이터의 특성과 목적에 따라 모델 유형을 선택할 수 있음</a:t>
            </a:r>
            <a:endParaRPr lang="en-US" altLang="ko-KR" dirty="0"/>
          </a:p>
        </p:txBody>
      </p:sp>
      <p:pic>
        <p:nvPicPr>
          <p:cNvPr id="2765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76475"/>
            <a:ext cx="5976664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16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빅데이터 분석을 위한 데이터 과학 방법론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[6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결과 발표 및 분석 자동화 </a:t>
            </a:r>
            <a:endParaRPr lang="en-US" altLang="ko-KR" dirty="0"/>
          </a:p>
          <a:p>
            <a:pPr lvl="3">
              <a:defRPr/>
            </a:pPr>
            <a:r>
              <a:rPr lang="ko-KR" altLang="en-US" sz="1600" dirty="0"/>
              <a:t>프로젝트 수행 결과가 연구 목표를 </a:t>
            </a:r>
            <a:r>
              <a:rPr lang="ko-KR" altLang="en-US" sz="1600" dirty="0" err="1"/>
              <a:t>달성했는지를</a:t>
            </a:r>
            <a:r>
              <a:rPr lang="ko-KR" altLang="en-US" sz="1600" dirty="0"/>
              <a:t> 이해 당사자</a:t>
            </a:r>
            <a:r>
              <a:rPr lang="en-US" altLang="ko-KR" sz="1600" dirty="0"/>
              <a:t>, </a:t>
            </a:r>
            <a:r>
              <a:rPr lang="ko-KR" altLang="en-US" sz="1600" dirty="0"/>
              <a:t>특히 의사 결정자에게 이해시키고 가능하다면 이후의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유사 프로젝트 수행을 위해 분석 과정을 자동화하는 단계</a:t>
            </a:r>
            <a:endParaRPr lang="en-US" altLang="ko-KR" sz="1600" dirty="0"/>
          </a:p>
          <a:p>
            <a:pPr lvl="3">
              <a:defRPr/>
            </a:pPr>
            <a:r>
              <a:rPr lang="en-US" altLang="ko-KR" sz="1600" dirty="0"/>
              <a:t>[1</a:t>
            </a:r>
            <a:r>
              <a:rPr lang="ko-KR" altLang="en-US" sz="1600" dirty="0"/>
              <a:t>단계</a:t>
            </a:r>
            <a:r>
              <a:rPr lang="en-US" altLang="ko-KR" sz="1600" dirty="0"/>
              <a:t>]</a:t>
            </a:r>
            <a:r>
              <a:rPr lang="ko-KR" altLang="en-US" sz="1600" dirty="0"/>
              <a:t>에서 작성한 프로젝트 헌장에 명시된 목표를 달성했는지 산출물이 제대로 작성되었는지</a:t>
            </a:r>
            <a:r>
              <a:rPr lang="en-US" altLang="ko-KR" sz="1600" dirty="0"/>
              <a:t>, </a:t>
            </a:r>
            <a:r>
              <a:rPr lang="ko-KR" altLang="en-US" sz="1600" dirty="0"/>
              <a:t>일정과 예산은 계획대로 진행되었는지 여부를 확인</a:t>
            </a:r>
            <a:endParaRPr lang="en-US" altLang="ko-KR" sz="1600" dirty="0"/>
          </a:p>
          <a:p>
            <a:pPr lvl="3">
              <a:defRPr/>
            </a:pPr>
            <a:r>
              <a:rPr lang="ko-KR" altLang="en-US" sz="1600" dirty="0"/>
              <a:t>모든 참여자를 대상으로 분석 결과를 발표</a:t>
            </a:r>
            <a:endParaRPr lang="en-US" altLang="ko-KR" sz="1600" dirty="0"/>
          </a:p>
          <a:p>
            <a:pPr lvl="3">
              <a:defRPr/>
            </a:pPr>
            <a:r>
              <a:rPr lang="ko-KR" altLang="en-US" sz="1600" dirty="0"/>
              <a:t>분석 과정을 재사용할 수 있도록 자동화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77047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Hadoop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top level project, open-source implementation of frameworks for reliable, scalable, distributed computing and data storage.</a:t>
            </a:r>
          </a:p>
          <a:p>
            <a:r>
              <a:rPr lang="en-US" dirty="0"/>
              <a:t>It is a flexible and highly-available architecture for large scale computation and data processing on a network of commodity hardware.</a:t>
            </a:r>
          </a:p>
          <a:p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54" y="102972"/>
            <a:ext cx="50800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2377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t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3513"/>
            <a:ext cx="7696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 pitchFamily="18" charset="0"/>
              </a:rPr>
              <a:t>Brief History of </a:t>
            </a:r>
            <a:r>
              <a:rPr lang="en-US" dirty="0" err="1" smtClean="0">
                <a:latin typeface="Cambria" pitchFamily="18" charset="0"/>
              </a:rPr>
              <a:t>Hadoop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7048" y="1295400"/>
            <a:ext cx="7215188" cy="1600199"/>
          </a:xfrm>
        </p:spPr>
        <p:txBody>
          <a:bodyPr/>
          <a:lstStyle/>
          <a:p>
            <a:r>
              <a:rPr lang="en-US" dirty="0" smtClean="0"/>
              <a:t>Designed to answer the question: </a:t>
            </a:r>
            <a:r>
              <a:rPr lang="en-US" b="1" dirty="0" smtClean="0"/>
              <a:t>“How to process big data with reasonable cost and time?”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5562600"/>
            <a:ext cx="1752219" cy="1350669"/>
          </a:xfrm>
          <a:prstGeom prst="rect">
            <a:avLst/>
          </a:prstGeom>
        </p:spPr>
      </p:pic>
      <p:pic>
        <p:nvPicPr>
          <p:cNvPr id="6" name="Picture 2" descr="http://2.bp.blogspot.com/-Y0yKsyAy3QQ/UGv2G6PLYBI/AAAAAAAAAOw/mG4diacSefQ/s320/web-crawler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124200"/>
            <a:ext cx="3286125" cy="289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5425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t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3513"/>
            <a:ext cx="7696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 pitchFamily="18" charset="0"/>
              </a:rPr>
              <a:t>Search engines in 1990s</a:t>
            </a:r>
            <a:endParaRPr lang="en-US" dirty="0">
              <a:latin typeface="Cambria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5562600"/>
            <a:ext cx="1752219" cy="13506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5" b="53852"/>
          <a:stretch/>
        </p:blipFill>
        <p:spPr>
          <a:xfrm>
            <a:off x="4648200" y="931091"/>
            <a:ext cx="4127787" cy="2329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r="15294" b="33824"/>
          <a:stretch/>
        </p:blipFill>
        <p:spPr>
          <a:xfrm>
            <a:off x="533401" y="4191000"/>
            <a:ext cx="3733800" cy="25165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548" b="54154"/>
          <a:stretch/>
        </p:blipFill>
        <p:spPr>
          <a:xfrm>
            <a:off x="4648200" y="3429000"/>
            <a:ext cx="4191000" cy="202026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0173" y="506146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0000"/>
                </a:solidFill>
              </a:rPr>
              <a:t>1996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56533" y="13716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0000"/>
                </a:solidFill>
              </a:rPr>
              <a:t>1996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67019" y="55626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0000"/>
                </a:solidFill>
              </a:rPr>
              <a:t>1997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7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49" b="25399"/>
          <a:stretch/>
        </p:blipFill>
        <p:spPr>
          <a:xfrm>
            <a:off x="553721" y="1295400"/>
            <a:ext cx="3733800" cy="2722253"/>
          </a:xfrm>
        </p:spPr>
      </p:pic>
      <p:sp>
        <p:nvSpPr>
          <p:cNvPr id="24" name="Rectangle 23"/>
          <p:cNvSpPr/>
          <p:nvPr/>
        </p:nvSpPr>
        <p:spPr>
          <a:xfrm>
            <a:off x="750172" y="26670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0000"/>
                </a:solidFill>
              </a:rPr>
              <a:t>1996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677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t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3513"/>
            <a:ext cx="7696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 pitchFamily="18" charset="0"/>
              </a:rPr>
              <a:t>Google search engines</a:t>
            </a:r>
            <a:endParaRPr lang="en-US" dirty="0">
              <a:latin typeface="Cambria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5562600"/>
            <a:ext cx="1752219" cy="1350669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" r="4486" b="43237"/>
          <a:stretch/>
        </p:blipFill>
        <p:spPr>
          <a:xfrm>
            <a:off x="1295400" y="1066800"/>
            <a:ext cx="5878286" cy="2833828"/>
          </a:xfrm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1" t="43719" r="3802" b="14336"/>
          <a:stretch/>
        </p:blipFill>
        <p:spPr bwMode="auto">
          <a:xfrm>
            <a:off x="1295401" y="4120330"/>
            <a:ext cx="5867399" cy="2204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10522" y="27432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0000"/>
                </a:solidFill>
              </a:rPr>
              <a:t>1998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400" y="485313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0000"/>
                </a:solidFill>
              </a:rPr>
              <a:t>2013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78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895350" y="1844675"/>
            <a:ext cx="7637463" cy="41052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빅데이터 분석의 다양한 유형을 이해한다</a:t>
            </a:r>
            <a:r>
              <a:rPr lang="en-US" altLang="ko-KR" smtClean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빅데이터 분석을 위한 데이터 과학 방법론을 이해한다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697480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t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3513"/>
            <a:ext cx="7696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ambria" pitchFamily="18" charset="0"/>
              </a:rPr>
              <a:t>Hadoop’s</a:t>
            </a:r>
            <a:r>
              <a:rPr lang="en-US" dirty="0" smtClean="0">
                <a:latin typeface="Cambria" pitchFamily="18" charset="0"/>
              </a:rPr>
              <a:t> Developers</a:t>
            </a:r>
            <a:endParaRPr lang="en-US" dirty="0">
              <a:latin typeface="Cambria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5562600"/>
            <a:ext cx="1752219" cy="1350669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5" t="12286" r="24349" b="37429"/>
          <a:stretch/>
        </p:blipFill>
        <p:spPr bwMode="auto">
          <a:xfrm>
            <a:off x="838200" y="1219200"/>
            <a:ext cx="2100943" cy="2873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8200" y="4114800"/>
            <a:ext cx="210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464646"/>
                </a:solidFill>
              </a:rPr>
              <a:t>Doug Cutting</a:t>
            </a: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0" y="3330476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B050"/>
                </a:solidFill>
              </a:rPr>
              <a:t>2005</a:t>
            </a:r>
            <a:r>
              <a:rPr lang="en-US" dirty="0" smtClean="0">
                <a:solidFill>
                  <a:srgbClr val="464646"/>
                </a:solidFill>
              </a:rPr>
              <a:t>: Doug Cutting and </a:t>
            </a:r>
            <a:r>
              <a:rPr lang="en-US" dirty="0">
                <a:solidFill>
                  <a:srgbClr val="464646"/>
                </a:solidFill>
              </a:rPr>
              <a:t> Michael J. </a:t>
            </a:r>
            <a:r>
              <a:rPr lang="en-US" dirty="0" err="1" smtClean="0">
                <a:solidFill>
                  <a:srgbClr val="464646"/>
                </a:solidFill>
              </a:rPr>
              <a:t>Cafarella</a:t>
            </a:r>
            <a:r>
              <a:rPr lang="en-US" dirty="0" smtClean="0">
                <a:solidFill>
                  <a:srgbClr val="464646"/>
                </a:solidFill>
              </a:rPr>
              <a:t> developed </a:t>
            </a:r>
            <a:r>
              <a:rPr lang="en-US" dirty="0" err="1" smtClean="0">
                <a:solidFill>
                  <a:srgbClr val="464646"/>
                </a:solidFill>
              </a:rPr>
              <a:t>Hadoop</a:t>
            </a:r>
            <a:r>
              <a:rPr lang="en-US" dirty="0" smtClean="0">
                <a:solidFill>
                  <a:srgbClr val="464646"/>
                </a:solidFill>
              </a:rPr>
              <a:t> to support </a:t>
            </a:r>
            <a:r>
              <a:rPr lang="en-US" dirty="0">
                <a:solidFill>
                  <a:srgbClr val="464646"/>
                </a:solidFill>
              </a:rPr>
              <a:t>distribution for the </a:t>
            </a:r>
            <a:r>
              <a:rPr lang="en-US" dirty="0" err="1">
                <a:solidFill>
                  <a:srgbClr val="464646"/>
                </a:solidFill>
                <a:hlinkClick r:id="rId5" tooltip="Nutch"/>
              </a:rPr>
              <a:t>Nutch</a:t>
            </a:r>
            <a:r>
              <a:rPr lang="en-US" dirty="0">
                <a:solidFill>
                  <a:srgbClr val="464646"/>
                </a:solidFill>
              </a:rPr>
              <a:t> search engine </a:t>
            </a:r>
            <a:r>
              <a:rPr lang="en-US" dirty="0" smtClean="0">
                <a:solidFill>
                  <a:srgbClr val="464646"/>
                </a:solidFill>
              </a:rPr>
              <a:t>project.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464646"/>
              </a:solidFill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464646"/>
                </a:solidFill>
              </a:rPr>
              <a:t>The project was funded by Yahoo.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464646"/>
              </a:solidFill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B050"/>
                </a:solidFill>
              </a:rPr>
              <a:t>2006</a:t>
            </a:r>
            <a:r>
              <a:rPr lang="en-US" dirty="0" smtClean="0">
                <a:solidFill>
                  <a:srgbClr val="464646"/>
                </a:solidFill>
              </a:rPr>
              <a:t>: Yahoo gave the project to Apache </a:t>
            </a: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464646"/>
                </a:solidFill>
              </a:rPr>
              <a:t>Software Foundation.</a:t>
            </a:r>
            <a:endParaRPr lang="en-US" dirty="0">
              <a:solidFill>
                <a:srgbClr val="464646"/>
              </a:solidFill>
            </a:endParaRPr>
          </a:p>
        </p:txBody>
      </p:sp>
      <p:pic>
        <p:nvPicPr>
          <p:cNvPr id="8" name="Picture 4" descr="Nutc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24" y="4572000"/>
            <a:ext cx="1285875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Lucene Nutc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843" y="4060371"/>
            <a:ext cx="11525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599" y="1774162"/>
            <a:ext cx="4419611" cy="104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6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t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3513"/>
            <a:ext cx="7696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 pitchFamily="18" charset="0"/>
              </a:rPr>
              <a:t>Google Origins</a:t>
            </a:r>
            <a:endParaRPr lang="en-US" dirty="0">
              <a:latin typeface="Cambria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5562600"/>
            <a:ext cx="1752219" cy="1350669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 t="30325" r="15980" b="50000"/>
          <a:stretch/>
        </p:blipFill>
        <p:spPr bwMode="auto">
          <a:xfrm>
            <a:off x="1447800" y="1853402"/>
            <a:ext cx="3962400" cy="80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37977" r="20992" b="32709"/>
          <a:stretch/>
        </p:blipFill>
        <p:spPr bwMode="auto">
          <a:xfrm>
            <a:off x="1447800" y="2940472"/>
            <a:ext cx="3962400" cy="128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81000" y="21640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70C0"/>
                </a:solidFill>
              </a:rPr>
              <a:t>2003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0" y="33585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B050"/>
                </a:solidFill>
              </a:rPr>
              <a:t>2004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http://davidepalmisano.com/wp-content/uploads/2012/10/hdfs-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090" y="1845090"/>
            <a:ext cx="2514600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562600" y="224932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28" name="Picture 4" descr="http://fcl.uncc.edu/nhnguye1/cloud_comput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48000"/>
            <a:ext cx="2514600" cy="77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5638800" y="3413897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30" name="Picture 6" descr="https://si0.twimg.com/profile_images/1921741692/HBase-Twitter3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44" b="31153"/>
          <a:stretch/>
        </p:blipFill>
        <p:spPr bwMode="auto">
          <a:xfrm>
            <a:off x="6300788" y="4235193"/>
            <a:ext cx="2514600" cy="97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>
            <a:off x="5673436" y="47244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32" name="Picture 8" descr="Google BigTable Database Service Launch Rumoure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504333"/>
            <a:ext cx="2133600" cy="123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62742" y="48635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FF0000"/>
                </a:solidFill>
              </a:rPr>
              <a:t>2006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022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t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3513"/>
            <a:ext cx="7696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 pitchFamily="18" charset="0"/>
              </a:rPr>
              <a:t>Some </a:t>
            </a:r>
            <a:r>
              <a:rPr lang="en-US" dirty="0" err="1" smtClean="0">
                <a:latin typeface="Cambria" pitchFamily="18" charset="0"/>
              </a:rPr>
              <a:t>Hadoop</a:t>
            </a:r>
            <a:r>
              <a:rPr lang="en-US" dirty="0" smtClean="0">
                <a:latin typeface="Cambria" pitchFamily="18" charset="0"/>
              </a:rPr>
              <a:t> Milestones </a:t>
            </a:r>
            <a:endParaRPr lang="en-US" dirty="0">
              <a:latin typeface="Cambria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5562600"/>
            <a:ext cx="1752219" cy="1350669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600201"/>
            <a:ext cx="6781800" cy="44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sz="1600" b="1" dirty="0" smtClean="0">
                <a:solidFill>
                  <a:srgbClr val="464646"/>
                </a:solidFill>
              </a:rPr>
              <a:t>2008 - </a:t>
            </a:r>
            <a:r>
              <a:rPr lang="en-US" sz="1600" b="1" dirty="0" err="1" smtClean="0">
                <a:solidFill>
                  <a:srgbClr val="464646"/>
                </a:solidFill>
              </a:rPr>
              <a:t>Hadoop</a:t>
            </a:r>
            <a:r>
              <a:rPr lang="en-US" sz="1600" b="1" dirty="0" smtClean="0">
                <a:solidFill>
                  <a:srgbClr val="464646"/>
                </a:solidFill>
              </a:rPr>
              <a:t> Wins Terabyte Sort  Benchmark (</a:t>
            </a:r>
            <a:r>
              <a:rPr lang="en-US" sz="1600" dirty="0" smtClean="0">
                <a:solidFill>
                  <a:srgbClr val="464646"/>
                </a:solidFill>
              </a:rPr>
              <a:t>sorted 1 terabyte of data in 209 seconds, compared to previous record of 297 seconds)</a:t>
            </a:r>
          </a:p>
          <a:p>
            <a:pPr latinLnBrk="0"/>
            <a:endParaRPr lang="en-US" sz="1600" dirty="0" smtClean="0">
              <a:solidFill>
                <a:srgbClr val="464646"/>
              </a:solidFill>
            </a:endParaRPr>
          </a:p>
          <a:p>
            <a:pPr latinLnBrk="0"/>
            <a:r>
              <a:rPr lang="en-US" sz="1600" dirty="0" smtClean="0">
                <a:solidFill>
                  <a:srgbClr val="464646"/>
                </a:solidFill>
              </a:rPr>
              <a:t>2009 - Avro and </a:t>
            </a:r>
            <a:r>
              <a:rPr lang="en-US" sz="1600" dirty="0" err="1" smtClean="0">
                <a:solidFill>
                  <a:srgbClr val="464646"/>
                </a:solidFill>
              </a:rPr>
              <a:t>Chukwa</a:t>
            </a:r>
            <a:r>
              <a:rPr lang="en-US" sz="1600" dirty="0" smtClean="0">
                <a:solidFill>
                  <a:srgbClr val="464646"/>
                </a:solidFill>
              </a:rPr>
              <a:t> became new members of </a:t>
            </a:r>
            <a:r>
              <a:rPr lang="en-US" sz="1600" dirty="0" err="1" smtClean="0">
                <a:solidFill>
                  <a:srgbClr val="464646"/>
                </a:solidFill>
              </a:rPr>
              <a:t>Hadoop</a:t>
            </a:r>
            <a:r>
              <a:rPr lang="en-US" sz="1600" dirty="0" smtClean="0">
                <a:solidFill>
                  <a:srgbClr val="464646"/>
                </a:solidFill>
              </a:rPr>
              <a:t> Framework family</a:t>
            </a:r>
          </a:p>
          <a:p>
            <a:pPr latinLnBrk="0"/>
            <a:endParaRPr lang="en-US" sz="1600" dirty="0" smtClean="0">
              <a:solidFill>
                <a:srgbClr val="464646"/>
              </a:solidFill>
            </a:endParaRPr>
          </a:p>
          <a:p>
            <a:pPr latinLnBrk="0"/>
            <a:r>
              <a:rPr lang="en-US" sz="1600" dirty="0" smtClean="0">
                <a:solidFill>
                  <a:srgbClr val="464646"/>
                </a:solidFill>
              </a:rPr>
              <a:t>2010 - </a:t>
            </a:r>
            <a:r>
              <a:rPr lang="en-US" sz="1600" dirty="0" err="1" smtClean="0">
                <a:solidFill>
                  <a:srgbClr val="464646"/>
                </a:solidFill>
              </a:rPr>
              <a:t>Hadoop's</a:t>
            </a:r>
            <a:r>
              <a:rPr lang="en-US" sz="1600" dirty="0" smtClean="0">
                <a:solidFill>
                  <a:srgbClr val="464646"/>
                </a:solidFill>
              </a:rPr>
              <a:t> </a:t>
            </a:r>
            <a:r>
              <a:rPr lang="en-US" sz="1600" dirty="0" err="1" smtClean="0">
                <a:solidFill>
                  <a:srgbClr val="464646"/>
                </a:solidFill>
              </a:rPr>
              <a:t>Hbase</a:t>
            </a:r>
            <a:r>
              <a:rPr lang="en-US" sz="1600" dirty="0" smtClean="0">
                <a:solidFill>
                  <a:srgbClr val="464646"/>
                </a:solidFill>
              </a:rPr>
              <a:t>, Hive and Pig subprojects completed, adding more computational power to </a:t>
            </a:r>
            <a:r>
              <a:rPr lang="en-US" sz="1600" dirty="0" err="1" smtClean="0">
                <a:solidFill>
                  <a:srgbClr val="464646"/>
                </a:solidFill>
              </a:rPr>
              <a:t>Hadoop</a:t>
            </a:r>
            <a:r>
              <a:rPr lang="en-US" sz="1600" dirty="0" smtClean="0">
                <a:solidFill>
                  <a:srgbClr val="464646"/>
                </a:solidFill>
              </a:rPr>
              <a:t> framework</a:t>
            </a:r>
          </a:p>
          <a:p>
            <a:pPr latinLnBrk="0"/>
            <a:endParaRPr lang="en-US" sz="1600" dirty="0" smtClean="0">
              <a:solidFill>
                <a:srgbClr val="464646"/>
              </a:solidFill>
            </a:endParaRPr>
          </a:p>
          <a:p>
            <a:pPr latinLnBrk="0"/>
            <a:r>
              <a:rPr lang="en-US" sz="1600" b="1" dirty="0" smtClean="0">
                <a:solidFill>
                  <a:srgbClr val="464646"/>
                </a:solidFill>
              </a:rPr>
              <a:t>2011 - </a:t>
            </a:r>
            <a:r>
              <a:rPr lang="en-US" sz="1600" b="1" dirty="0" err="1" smtClean="0">
                <a:solidFill>
                  <a:srgbClr val="464646"/>
                </a:solidFill>
              </a:rPr>
              <a:t>ZooKeeper</a:t>
            </a:r>
            <a:r>
              <a:rPr lang="en-US" sz="1600" b="1" dirty="0" smtClean="0">
                <a:solidFill>
                  <a:srgbClr val="464646"/>
                </a:solidFill>
              </a:rPr>
              <a:t> Completed</a:t>
            </a:r>
          </a:p>
          <a:p>
            <a:pPr latinLnBrk="0"/>
            <a:endParaRPr lang="en-US" sz="1600" b="1" dirty="0" smtClean="0">
              <a:solidFill>
                <a:srgbClr val="464646"/>
              </a:solidFill>
            </a:endParaRPr>
          </a:p>
          <a:p>
            <a:pPr latinLnBrk="0"/>
            <a:r>
              <a:rPr lang="en-US" sz="1600" b="1" dirty="0" smtClean="0">
                <a:solidFill>
                  <a:srgbClr val="464646"/>
                </a:solidFill>
              </a:rPr>
              <a:t>2013 - </a:t>
            </a:r>
            <a:r>
              <a:rPr lang="en-US" sz="1600" b="1" dirty="0" err="1" smtClean="0">
                <a:solidFill>
                  <a:srgbClr val="464646"/>
                </a:solidFill>
              </a:rPr>
              <a:t>Hadoop</a:t>
            </a:r>
            <a:r>
              <a:rPr lang="en-US" sz="1600" b="1" dirty="0" smtClean="0">
                <a:solidFill>
                  <a:srgbClr val="464646"/>
                </a:solidFill>
              </a:rPr>
              <a:t> 1.1.2 and </a:t>
            </a:r>
            <a:r>
              <a:rPr lang="en-US" sz="1600" b="1" dirty="0" err="1" smtClean="0">
                <a:solidFill>
                  <a:srgbClr val="464646"/>
                </a:solidFill>
              </a:rPr>
              <a:t>Hadoop</a:t>
            </a:r>
            <a:r>
              <a:rPr lang="en-US" sz="1600" b="1" dirty="0" smtClean="0">
                <a:solidFill>
                  <a:srgbClr val="464646"/>
                </a:solidFill>
              </a:rPr>
              <a:t> 2.0.3 alpha. </a:t>
            </a:r>
          </a:p>
          <a:p>
            <a:pPr marL="0" indent="0" latinLnBrk="0">
              <a:buFontTx/>
              <a:buNone/>
            </a:pPr>
            <a:r>
              <a:rPr lang="en-US" sz="1600" b="1" dirty="0">
                <a:solidFill>
                  <a:srgbClr val="464646"/>
                </a:solidFill>
              </a:rPr>
              <a:t> </a:t>
            </a:r>
            <a:r>
              <a:rPr lang="en-US" sz="1600" b="1" dirty="0" smtClean="0">
                <a:solidFill>
                  <a:srgbClr val="464646"/>
                </a:solidFill>
              </a:rPr>
              <a:t>              - </a:t>
            </a:r>
            <a:r>
              <a:rPr lang="en-US" sz="1600" b="1" dirty="0" err="1" smtClean="0">
                <a:solidFill>
                  <a:srgbClr val="464646"/>
                </a:solidFill>
              </a:rPr>
              <a:t>Ambari</a:t>
            </a:r>
            <a:r>
              <a:rPr lang="en-US" sz="1600" b="1" dirty="0" smtClean="0">
                <a:solidFill>
                  <a:srgbClr val="464646"/>
                </a:solidFill>
              </a:rPr>
              <a:t>, Cassandra, Mahout have been added </a:t>
            </a:r>
            <a:endParaRPr lang="en-US" sz="1600" b="1" dirty="0">
              <a:solidFill>
                <a:srgbClr val="46464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3645024"/>
            <a:ext cx="2857026" cy="30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03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t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3513"/>
            <a:ext cx="7696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 pitchFamily="18" charset="0"/>
              </a:rPr>
              <a:t>What is </a:t>
            </a:r>
            <a:r>
              <a:rPr lang="en-US" dirty="0" err="1" smtClean="0">
                <a:latin typeface="Cambria" pitchFamily="18" charset="0"/>
              </a:rPr>
              <a:t>Hadoop</a:t>
            </a:r>
            <a:r>
              <a:rPr lang="en-US" dirty="0" smtClean="0">
                <a:latin typeface="Cambria" pitchFamily="18" charset="0"/>
              </a:rPr>
              <a:t>?</a:t>
            </a:r>
            <a:endParaRPr lang="en-US" dirty="0">
              <a:latin typeface="Cambria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5562600"/>
            <a:ext cx="1752219" cy="13506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71600" y="1066800"/>
            <a:ext cx="6629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 latinLnBrk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u="sng" dirty="0" err="1" smtClean="0">
                <a:solidFill>
                  <a:srgbClr val="464646"/>
                </a:solidFill>
              </a:rPr>
              <a:t>Hadoop</a:t>
            </a:r>
            <a:r>
              <a:rPr lang="en-US" b="1" u="sng" dirty="0">
                <a:solidFill>
                  <a:srgbClr val="464646"/>
                </a:solidFill>
              </a:rPr>
              <a:t>: </a:t>
            </a:r>
            <a:endParaRPr lang="en-US" b="1" u="sng" dirty="0" smtClean="0">
              <a:solidFill>
                <a:srgbClr val="464646"/>
              </a:solidFill>
            </a:endParaRPr>
          </a:p>
          <a:p>
            <a:pPr marL="285750" indent="-285750" fontAlgn="base" latinLnBrk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b="1" u="sng" dirty="0" smtClean="0">
              <a:solidFill>
                <a:srgbClr val="464646"/>
              </a:solidFill>
            </a:endParaRPr>
          </a:p>
          <a:p>
            <a:pPr marL="742950" lvl="1" indent="-285750" fontAlgn="base" latinLnBrk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646"/>
                </a:solidFill>
              </a:rPr>
              <a:t>an </a:t>
            </a:r>
            <a:r>
              <a:rPr lang="en-US" dirty="0">
                <a:solidFill>
                  <a:srgbClr val="464646"/>
                </a:solidFill>
              </a:rPr>
              <a:t>open-source software framework that supports data-intensive distributed applications, licensed under the Apache v2 </a:t>
            </a:r>
            <a:r>
              <a:rPr lang="en-US" dirty="0" smtClean="0">
                <a:solidFill>
                  <a:srgbClr val="464646"/>
                </a:solidFill>
              </a:rPr>
              <a:t>license.</a:t>
            </a:r>
          </a:p>
          <a:p>
            <a:pPr marL="742950" lvl="1" indent="-285750" fontAlgn="base" latinLnBrk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464646"/>
              </a:solidFill>
            </a:endParaRPr>
          </a:p>
          <a:p>
            <a:pPr marL="285750" indent="-285750" fontAlgn="base" latinLnBrk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u="sng" dirty="0" smtClean="0">
                <a:solidFill>
                  <a:srgbClr val="464646"/>
                </a:solidFill>
              </a:rPr>
              <a:t>Goals / Requirements: </a:t>
            </a:r>
            <a:endParaRPr lang="en-US" b="1" u="sng" dirty="0">
              <a:solidFill>
                <a:srgbClr val="464646"/>
              </a:solidFill>
            </a:endParaRPr>
          </a:p>
          <a:p>
            <a:pPr lvl="1" fontAlgn="base" latinLnBrk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464646"/>
              </a:solidFill>
            </a:endParaRPr>
          </a:p>
          <a:p>
            <a:pPr marL="742950" lvl="1" indent="-285750" fontAlgn="base" latinLnBrk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646"/>
                </a:solidFill>
              </a:rPr>
              <a:t>Abstract and facilitate the storage and processing of large and/or rapidly growing data sets</a:t>
            </a:r>
          </a:p>
          <a:p>
            <a:pPr marL="1200150" lvl="2" indent="-285750" fontAlgn="base" latinLnBrk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FF">
                    <a:lumMod val="50000"/>
                  </a:srgbClr>
                </a:solidFill>
              </a:rPr>
              <a:t>Structured and non-structured data</a:t>
            </a:r>
          </a:p>
          <a:p>
            <a:pPr marL="1200150" lvl="2" indent="-285750" fontAlgn="base" latinLnBrk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FF">
                    <a:lumMod val="50000"/>
                  </a:srgbClr>
                </a:solidFill>
              </a:rPr>
              <a:t>Simple programming models</a:t>
            </a:r>
          </a:p>
          <a:p>
            <a:pPr marL="742950" lvl="1" indent="-285750" fontAlgn="base" latinLnBrk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464646"/>
              </a:solidFill>
            </a:endParaRPr>
          </a:p>
          <a:p>
            <a:pPr marL="742950" lvl="1" indent="-285750" fontAlgn="base" latinLnBrk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646"/>
                </a:solidFill>
              </a:rPr>
              <a:t>High </a:t>
            </a:r>
            <a:r>
              <a:rPr lang="en-US" dirty="0">
                <a:solidFill>
                  <a:srgbClr val="464646"/>
                </a:solidFill>
              </a:rPr>
              <a:t>scalability and availability</a:t>
            </a:r>
          </a:p>
          <a:p>
            <a:pPr marL="742950" lvl="1" indent="-285750" fontAlgn="base" latinLnBrk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464646"/>
              </a:solidFill>
            </a:endParaRPr>
          </a:p>
          <a:p>
            <a:pPr marL="742950" lvl="1" indent="-285750" fontAlgn="base" latinLnBrk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646"/>
                </a:solidFill>
              </a:rPr>
              <a:t>Use commodity </a:t>
            </a:r>
            <a:r>
              <a:rPr lang="en-US" dirty="0" smtClean="0">
                <a:solidFill>
                  <a:srgbClr val="464646"/>
                </a:solidFill>
              </a:rPr>
              <a:t>(cheap!) hardware with little redundancy</a:t>
            </a:r>
            <a:endParaRPr lang="en-US" dirty="0">
              <a:solidFill>
                <a:srgbClr val="464646"/>
              </a:solidFill>
            </a:endParaRPr>
          </a:p>
          <a:p>
            <a:pPr marL="742950" lvl="1" indent="-285750" fontAlgn="base" latinLnBrk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464646"/>
              </a:solidFill>
            </a:endParaRPr>
          </a:p>
          <a:p>
            <a:pPr marL="742950" lvl="1" indent="-285750" fontAlgn="base" latinLnBrk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646"/>
                </a:solidFill>
              </a:rPr>
              <a:t>Fault-tolerance</a:t>
            </a:r>
          </a:p>
          <a:p>
            <a:pPr marL="742950" lvl="1" indent="-285750" fontAlgn="base" latinLnBrk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464646"/>
              </a:solidFill>
            </a:endParaRPr>
          </a:p>
          <a:p>
            <a:pPr marL="742950" lvl="1" indent="-285750" fontAlgn="base" latinLnBrk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646"/>
                </a:solidFill>
              </a:rPr>
              <a:t>Move computation rather than data</a:t>
            </a:r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284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t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3513"/>
            <a:ext cx="7696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ambria" pitchFamily="18" charset="0"/>
              </a:rPr>
              <a:t>Hadoop</a:t>
            </a:r>
            <a:r>
              <a:rPr lang="en-US" dirty="0" smtClean="0">
                <a:latin typeface="Cambria" pitchFamily="18" charset="0"/>
              </a:rPr>
              <a:t> Framework Tools</a:t>
            </a:r>
            <a:endParaRPr lang="en-US" dirty="0">
              <a:latin typeface="Cambria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5562600"/>
            <a:ext cx="1752219" cy="1350669"/>
          </a:xfrm>
          <a:prstGeom prst="rect">
            <a:avLst/>
          </a:prstGeom>
        </p:spPr>
      </p:pic>
      <p:pic>
        <p:nvPicPr>
          <p:cNvPr id="5" name="Picture 2" descr="http://rationalintelligence.com/wp_log/wp-content/uploads/2011/08/Picture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0" y="1371600"/>
            <a:ext cx="7543800" cy="435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716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3581"/>
          <a:stretch/>
        </p:blipFill>
        <p:spPr>
          <a:xfrm>
            <a:off x="107504" y="1214017"/>
            <a:ext cx="8712968" cy="491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0689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하둡] 맵리듀스(MapReduce) 이해하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640960" cy="617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98315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na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7776864" cy="585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개념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빅데이터의 정의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디지털 환경에서 발생하는 대량의 모든 데이터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대규모의 데이터를 저장</a:t>
            </a:r>
            <a:r>
              <a:rPr lang="en-US" altLang="ko-KR" dirty="0"/>
              <a:t>·</a:t>
            </a:r>
            <a:r>
              <a:rPr lang="ko-KR" altLang="en-US" dirty="0"/>
              <a:t>관리</a:t>
            </a:r>
            <a:r>
              <a:rPr lang="en-US" altLang="ko-KR" dirty="0"/>
              <a:t>·</a:t>
            </a:r>
            <a:r>
              <a:rPr lang="ko-KR" altLang="en-US" dirty="0"/>
              <a:t>분석할 수 있는 하드웨어 및 소프트웨어 기술</a:t>
            </a:r>
            <a:r>
              <a:rPr lang="en-US" altLang="ko-KR" dirty="0"/>
              <a:t>,</a:t>
            </a:r>
            <a:r>
              <a:rPr lang="ko-KR" altLang="en-US" dirty="0"/>
              <a:t> 데이터를 유통</a:t>
            </a:r>
            <a:r>
              <a:rPr lang="en-US" altLang="ko-KR" dirty="0"/>
              <a:t>·</a:t>
            </a:r>
            <a:r>
              <a:rPr lang="ko-KR" altLang="en-US" dirty="0"/>
              <a:t>활용하는 모든 프로세스를 포함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 플랫폼을 구성하는 하드웨어</a:t>
            </a:r>
            <a:r>
              <a:rPr lang="en-US" altLang="ko-KR" dirty="0"/>
              <a:t>, </a:t>
            </a:r>
            <a:r>
              <a:rPr lang="ko-KR" altLang="en-US" dirty="0"/>
              <a:t>소프트웨어</a:t>
            </a:r>
            <a:r>
              <a:rPr lang="en-US" altLang="ko-KR" dirty="0"/>
              <a:t>, </a:t>
            </a:r>
            <a:r>
              <a:rPr lang="ko-KR" altLang="en-US" dirty="0"/>
              <a:t>애플리케이션 간의 유기적 순환에 의해 가치를 창출</a:t>
            </a: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pic>
        <p:nvPicPr>
          <p:cNvPr id="1331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3727450"/>
            <a:ext cx="2330450" cy="239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2884488"/>
            <a:ext cx="46736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"/>
          <a:stretch>
            <a:fillRect/>
          </a:stretch>
        </p:blipFill>
        <p:spPr bwMode="auto">
          <a:xfrm>
            <a:off x="695325" y="4508500"/>
            <a:ext cx="4673600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64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개념</a:t>
            </a:r>
            <a:endParaRPr lang="en-US" altLang="ko-KR" dirty="0"/>
          </a:p>
          <a:p>
            <a:pPr lvl="2">
              <a:defRPr/>
            </a:pPr>
            <a:r>
              <a:rPr lang="en-US" altLang="ko-KR" dirty="0" smtClean="0"/>
              <a:t>3V’s, 4V’s, 5V’s</a:t>
            </a:r>
            <a:endParaRPr lang="ko-KR" altLang="en-US" dirty="0"/>
          </a:p>
        </p:txBody>
      </p:sp>
      <p:pic>
        <p:nvPicPr>
          <p:cNvPr id="1026" name="Picture 2" descr="2. 빅데이터의 개념과 특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3420"/>
            <a:ext cx="7704856" cy="471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2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개념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빅데이터의 출현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기술의 발달과 비용 저하</a:t>
            </a:r>
            <a:r>
              <a:rPr lang="en-US" altLang="ko-KR" dirty="0"/>
              <a:t>, </a:t>
            </a:r>
            <a:r>
              <a:rPr lang="ko-KR" altLang="en-US" dirty="0"/>
              <a:t>소셜 네트워크 서비스 발달</a:t>
            </a:r>
            <a:r>
              <a:rPr lang="en-US" altLang="ko-KR" dirty="0"/>
              <a:t>, </a:t>
            </a:r>
            <a:r>
              <a:rPr lang="ko-KR" altLang="en-US" dirty="0"/>
              <a:t>그림자 정보와 사물 정보 증가 등의 </a:t>
            </a:r>
            <a:r>
              <a:rPr lang="en-US" altLang="ko-KR" dirty="0"/>
              <a:t>ICT </a:t>
            </a:r>
            <a:r>
              <a:rPr lang="ko-KR" altLang="en-US" dirty="0"/>
              <a:t>패러다임의 변화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빅데이터에 전문 역량과 기술을 더하여 전략적으로 활용할 방법이 주목됨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경제적 가치 창출</a:t>
            </a:r>
            <a:r>
              <a:rPr lang="en-US" altLang="ko-KR" dirty="0"/>
              <a:t>, </a:t>
            </a:r>
            <a:r>
              <a:rPr lang="ko-KR" altLang="en-US" dirty="0"/>
              <a:t>사회 문제 해결</a:t>
            </a:r>
            <a:r>
              <a:rPr lang="en-US" altLang="ko-KR" dirty="0"/>
              <a:t>, </a:t>
            </a:r>
            <a:r>
              <a:rPr lang="ko-KR" altLang="en-US" dirty="0"/>
              <a:t>새로운 </a:t>
            </a:r>
            <a:r>
              <a:rPr lang="en-US" altLang="ko-KR" dirty="0"/>
              <a:t>ICT </a:t>
            </a:r>
            <a:r>
              <a:rPr lang="ko-KR" altLang="en-US" dirty="0"/>
              <a:t>패러다임 견인이라는 </a:t>
            </a:r>
            <a:r>
              <a:rPr lang="ko-KR" altLang="en-US" dirty="0" err="1"/>
              <a:t>신가치</a:t>
            </a:r>
            <a:r>
              <a:rPr lang="ko-KR" altLang="en-US" dirty="0"/>
              <a:t> 창출</a:t>
            </a:r>
          </a:p>
        </p:txBody>
      </p:sp>
      <p:pic>
        <p:nvPicPr>
          <p:cNvPr id="14340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63" y="2997200"/>
            <a:ext cx="6581775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03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분류</a:t>
            </a:r>
            <a:r>
              <a:rPr lang="en-US" altLang="ko-KR" dirty="0"/>
              <a:t>	</a:t>
            </a:r>
          </a:p>
        </p:txBody>
      </p:sp>
      <p:pic>
        <p:nvPicPr>
          <p:cNvPr id="6" name="Picture 2" descr="TTA정보통신용어사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38" y="1628800"/>
            <a:ext cx="7416824" cy="47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95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빅데이터의 </a:t>
            </a:r>
            <a:r>
              <a:rPr lang="ko-KR" altLang="en-US" dirty="0" smtClean="0"/>
              <a:t>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</a:t>
            </a:r>
            <a:r>
              <a:rPr lang="ko-KR" altLang="en-US" dirty="0" smtClean="0"/>
              <a:t>처리 과정과 기술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02" y="1624925"/>
            <a:ext cx="8055895" cy="48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2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 산업의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산업을 설명하는 용어</a:t>
            </a:r>
            <a:endParaRPr lang="en-US" altLang="ko-KR" dirty="0"/>
          </a:p>
          <a:p>
            <a:pPr lvl="2">
              <a:defRPr/>
            </a:pPr>
            <a:r>
              <a:rPr lang="ko-KR" altLang="en-US" sz="2400" dirty="0"/>
              <a:t>빅데이터 산업은 관련된 여러 분야가 유기적으로 결합된 시스템 </a:t>
            </a:r>
            <a:endParaRPr lang="en-US" altLang="ko-KR" sz="2400" dirty="0"/>
          </a:p>
          <a:p>
            <a:pPr lvl="2">
              <a:defRPr/>
            </a:pPr>
            <a:endParaRPr lang="en-US" altLang="ko-KR" sz="600" dirty="0"/>
          </a:p>
          <a:p>
            <a:pPr lvl="2">
              <a:defRPr/>
            </a:pPr>
            <a:r>
              <a:rPr lang="ko-KR" altLang="en-US" sz="2400" dirty="0"/>
              <a:t>빅데이터 플랫폼</a:t>
            </a:r>
            <a:endParaRPr lang="en-US" altLang="ko-KR" sz="2400" dirty="0"/>
          </a:p>
          <a:p>
            <a:pPr lvl="3">
              <a:defRPr/>
            </a:pPr>
            <a:r>
              <a:rPr lang="ko-KR" altLang="en-US" sz="1600" dirty="0"/>
              <a:t>데이터 관점에서 빅데이터를 수집</a:t>
            </a:r>
            <a:r>
              <a:rPr lang="en-US" altLang="ko-KR" sz="1600" dirty="0"/>
              <a:t>·</a:t>
            </a:r>
            <a:r>
              <a:rPr lang="ko-KR" altLang="en-US" sz="1600" dirty="0"/>
              <a:t>저장</a:t>
            </a:r>
            <a:r>
              <a:rPr lang="en-US" altLang="ko-KR" sz="1600" dirty="0"/>
              <a:t>·</a:t>
            </a:r>
            <a:r>
              <a:rPr lang="ko-KR" altLang="en-US" sz="1600" dirty="0"/>
              <a:t>분석하는 프로세스와 그에 필요한 자원의 유기적 결합을 나타냄</a:t>
            </a:r>
            <a:endParaRPr lang="en-US" altLang="ko-KR" sz="1600" dirty="0"/>
          </a:p>
          <a:p>
            <a:pPr lvl="3">
              <a:defRPr/>
            </a:pPr>
            <a:endParaRPr lang="en-US" altLang="ko-KR" sz="1600" dirty="0"/>
          </a:p>
          <a:p>
            <a:pPr lvl="2">
              <a:defRPr/>
            </a:pPr>
            <a:r>
              <a:rPr lang="ko-KR" altLang="en-US" sz="2400" dirty="0"/>
              <a:t>빅데이터 에코시스템</a:t>
            </a:r>
            <a:endParaRPr lang="en-US" altLang="ko-KR" sz="2400" dirty="0"/>
          </a:p>
          <a:p>
            <a:pPr lvl="3">
              <a:defRPr/>
            </a:pPr>
            <a:r>
              <a:rPr lang="ko-KR" altLang="en-US" sz="1600" dirty="0"/>
              <a:t>빅데이터 플랫폼에 서비스 산업을 결합하여 고객에게 가치를 전달 하는 유기적 공동체를 나타냄</a:t>
            </a:r>
            <a:endParaRPr lang="en-US" altLang="ko-KR" sz="1600" dirty="0"/>
          </a:p>
          <a:p>
            <a:pPr lvl="3">
              <a:defRPr/>
            </a:pPr>
            <a:endParaRPr lang="en-US" altLang="ko-KR" sz="1600" dirty="0"/>
          </a:p>
          <a:p>
            <a:pPr lvl="2">
              <a:defRPr/>
            </a:pPr>
            <a:r>
              <a:rPr lang="ko-KR" altLang="en-US" sz="2400" dirty="0"/>
              <a:t>빅데이터 서비스 프레임워크</a:t>
            </a:r>
            <a:endParaRPr lang="en-US" altLang="ko-KR" sz="2400" dirty="0"/>
          </a:p>
          <a:p>
            <a:pPr lvl="3">
              <a:defRPr/>
            </a:pPr>
            <a:r>
              <a:rPr lang="ko-KR" altLang="en-US" sz="1600" dirty="0"/>
              <a:t>빅데이터 에코시스템에서 서비스 공급자를 분류하고 서비스 유형과 수준을 파악한 것을 나타냄</a:t>
            </a:r>
          </a:p>
        </p:txBody>
      </p:sp>
    </p:spTree>
    <p:extLst>
      <p:ext uri="{BB962C8B-B14F-4D97-AF65-F5344CB8AC3E}">
        <p14:creationId xmlns:p14="http://schemas.microsoft.com/office/powerpoint/2010/main" val="62457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28575" cmpd="sng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보라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Wordpress-PowerPoint-Template">
  <a:themeElements>
    <a:clrScheme name="Wordpress PowerPoint Template 13">
      <a:dk1>
        <a:srgbClr val="464646"/>
      </a:dk1>
      <a:lt1>
        <a:srgbClr val="FFFFFF"/>
      </a:lt1>
      <a:dk2>
        <a:srgbClr val="FFFFFF"/>
      </a:dk2>
      <a:lt2>
        <a:srgbClr val="13455B"/>
      </a:lt2>
      <a:accent1>
        <a:srgbClr val="E4F2FD"/>
      </a:accent1>
      <a:accent2>
        <a:srgbClr val="2C99C7"/>
      </a:accent2>
      <a:accent3>
        <a:srgbClr val="FFFFFF"/>
      </a:accent3>
      <a:accent4>
        <a:srgbClr val="3A3A3A"/>
      </a:accent4>
      <a:accent5>
        <a:srgbClr val="EFF7FE"/>
      </a:accent5>
      <a:accent6>
        <a:srgbClr val="278AB4"/>
      </a:accent6>
      <a:hlink>
        <a:srgbClr val="21759B"/>
      </a:hlink>
      <a:folHlink>
        <a:srgbClr val="D54E21"/>
      </a:folHlink>
    </a:clrScheme>
    <a:fontScheme name="Wordpress PowerPoint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ordpress PowerPoint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ordpress PowerPoint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ordpress PowerPoint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ordpress PowerPoint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ordpress PowerPoint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ordpress PowerPoint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ordpress PowerPoint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ordpress PowerPoint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ordpress PowerPoint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ordpress PowerPoint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ordpress PowerPoint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ordpress PowerPoint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ordpress PowerPoint Template 13">
        <a:dk1>
          <a:srgbClr val="464646"/>
        </a:dk1>
        <a:lt1>
          <a:srgbClr val="FFFFFF"/>
        </a:lt1>
        <a:dk2>
          <a:srgbClr val="FFFFFF"/>
        </a:dk2>
        <a:lt2>
          <a:srgbClr val="13455B"/>
        </a:lt2>
        <a:accent1>
          <a:srgbClr val="E4F2FD"/>
        </a:accent1>
        <a:accent2>
          <a:srgbClr val="2C99C7"/>
        </a:accent2>
        <a:accent3>
          <a:srgbClr val="FFFFFF"/>
        </a:accent3>
        <a:accent4>
          <a:srgbClr val="3A3A3A"/>
        </a:accent4>
        <a:accent5>
          <a:srgbClr val="EFF7FE"/>
        </a:accent5>
        <a:accent6>
          <a:srgbClr val="278AB4"/>
        </a:accent6>
        <a:hlink>
          <a:srgbClr val="21759B"/>
        </a:hlink>
        <a:folHlink>
          <a:srgbClr val="D54E2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42941</TotalTime>
  <Words>1617</Words>
  <Application>Microsoft Office PowerPoint</Application>
  <PresentationFormat>화면 슬라이드 쇼(4:3)</PresentationFormat>
  <Paragraphs>237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37</vt:i4>
      </vt:variant>
    </vt:vector>
  </HeadingPairs>
  <TitlesOfParts>
    <vt:vector size="50" baseType="lpstr">
      <vt:lpstr>HY견고딕</vt:lpstr>
      <vt:lpstr>맑은 고딕</vt:lpstr>
      <vt:lpstr>Arial</vt:lpstr>
      <vt:lpstr>Cambria</vt:lpstr>
      <vt:lpstr>Lucida Sans Unicode</vt:lpstr>
      <vt:lpstr>Tahoma</vt:lpstr>
      <vt:lpstr>Verdana</vt:lpstr>
      <vt:lpstr>Wingdings</vt:lpstr>
      <vt:lpstr>Wingdings 2</vt:lpstr>
      <vt:lpstr>Wingdings 3</vt:lpstr>
      <vt:lpstr>광장</vt:lpstr>
      <vt:lpstr>Office 테마</vt:lpstr>
      <vt:lpstr>Wordpress-PowerPoint-Template</vt:lpstr>
      <vt:lpstr>데이터 과학 기반의 빅데이터 분석     </vt:lpstr>
      <vt:lpstr>PowerPoint 프레젠테이션</vt:lpstr>
      <vt:lpstr>PowerPoint 프레젠테이션</vt:lpstr>
      <vt:lpstr>01. 빅데이터의 이해</vt:lpstr>
      <vt:lpstr>01. 빅데이터의 이해</vt:lpstr>
      <vt:lpstr>01. 빅데이터의 이해</vt:lpstr>
      <vt:lpstr>01. 빅데이터의 이해</vt:lpstr>
      <vt:lpstr>01. 빅데이터의 이해</vt:lpstr>
      <vt:lpstr>01. 빅데이터 산업의 이해</vt:lpstr>
      <vt:lpstr>01. 빅데이터 산업의 이해</vt:lpstr>
      <vt:lpstr>01. 빅데이터 산업의 이해</vt:lpstr>
      <vt:lpstr>01. 빅데이터 산업의 이해</vt:lpstr>
      <vt:lpstr>01. 빅데이터 산업의 이해</vt:lpstr>
      <vt:lpstr>01. 빅데이터 산업의 이해</vt:lpstr>
      <vt:lpstr>01. 빅데이터 산업의 이해</vt:lpstr>
      <vt:lpstr>01. 빅데이터 산업의 이해</vt:lpstr>
      <vt:lpstr>01. 빅데이터 산업의 이해</vt:lpstr>
      <vt:lpstr>02. 빅데이터 분석 방법과 접근법</vt:lpstr>
      <vt:lpstr>02. 빅데이터 분석 방법과 접근법</vt:lpstr>
      <vt:lpstr>03. 빅데이터 분석을 위한 데이터 과학 방법론</vt:lpstr>
      <vt:lpstr>03. 빅데이터 분석을 위한 데이터 과학 방법론</vt:lpstr>
      <vt:lpstr>03. 빅데이터 분석을 위한 데이터 과학 방법론</vt:lpstr>
      <vt:lpstr>03. 빅데이터 분석을 위한 데이터 과학 방법론</vt:lpstr>
      <vt:lpstr>03. 빅데이터 분석을 위한 데이터 과학 방법론</vt:lpstr>
      <vt:lpstr>03. 빅데이터 분석을 위한 데이터 과학 방법론</vt:lpstr>
      <vt:lpstr>What is Hadoop?</vt:lpstr>
      <vt:lpstr>Brief History of Hadoop</vt:lpstr>
      <vt:lpstr>Search engines in 1990s</vt:lpstr>
      <vt:lpstr>Google search engines</vt:lpstr>
      <vt:lpstr>Hadoop’s Developers</vt:lpstr>
      <vt:lpstr>Google Origins</vt:lpstr>
      <vt:lpstr>Some Hadoop Milestones </vt:lpstr>
      <vt:lpstr>What is Hadoop?</vt:lpstr>
      <vt:lpstr>Hadoop Framework Tools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 데이터의 분석 기법  및 인프라 기술</dc:title>
  <dc:creator>VarietyHoriC</dc:creator>
  <cp:lastModifiedBy>최도진</cp:lastModifiedBy>
  <cp:revision>3489</cp:revision>
  <cp:lastPrinted>2016-09-27T06:45:30Z</cp:lastPrinted>
  <dcterms:created xsi:type="dcterms:W3CDTF">2012-07-16T20:46:39Z</dcterms:created>
  <dcterms:modified xsi:type="dcterms:W3CDTF">2022-09-13T02:18:48Z</dcterms:modified>
</cp:coreProperties>
</file>